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47"/>
  </p:notesMasterIdLst>
  <p:sldIdLst>
    <p:sldId id="256" r:id="rId2"/>
    <p:sldId id="257" r:id="rId3"/>
    <p:sldId id="271" r:id="rId4"/>
    <p:sldId id="278" r:id="rId5"/>
    <p:sldId id="266" r:id="rId6"/>
    <p:sldId id="270" r:id="rId7"/>
    <p:sldId id="275" r:id="rId8"/>
    <p:sldId id="276" r:id="rId9"/>
    <p:sldId id="279" r:id="rId10"/>
    <p:sldId id="280" r:id="rId11"/>
    <p:sldId id="285" r:id="rId12"/>
    <p:sldId id="286" r:id="rId13"/>
    <p:sldId id="287" r:id="rId14"/>
    <p:sldId id="268" r:id="rId15"/>
    <p:sldId id="269" r:id="rId16"/>
    <p:sldId id="260" r:id="rId17"/>
    <p:sldId id="272" r:id="rId18"/>
    <p:sldId id="273" r:id="rId19"/>
    <p:sldId id="274" r:id="rId20"/>
    <p:sldId id="282" r:id="rId21"/>
    <p:sldId id="283" r:id="rId22"/>
    <p:sldId id="288" r:id="rId23"/>
    <p:sldId id="290" r:id="rId24"/>
    <p:sldId id="292" r:id="rId25"/>
    <p:sldId id="289" r:id="rId26"/>
    <p:sldId id="293" r:id="rId27"/>
    <p:sldId id="291" r:id="rId28"/>
    <p:sldId id="294" r:id="rId29"/>
    <p:sldId id="295" r:id="rId30"/>
    <p:sldId id="296" r:id="rId31"/>
    <p:sldId id="297" r:id="rId32"/>
    <p:sldId id="298" r:id="rId33"/>
    <p:sldId id="299" r:id="rId34"/>
    <p:sldId id="258" r:id="rId35"/>
    <p:sldId id="259" r:id="rId36"/>
    <p:sldId id="261" r:id="rId37"/>
    <p:sldId id="262" r:id="rId38"/>
    <p:sldId id="263" r:id="rId39"/>
    <p:sldId id="264" r:id="rId40"/>
    <p:sldId id="265" r:id="rId41"/>
    <p:sldId id="301" r:id="rId42"/>
    <p:sldId id="300" r:id="rId43"/>
    <p:sldId id="302" r:id="rId44"/>
    <p:sldId id="303" r:id="rId45"/>
    <p:sldId id="304"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40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t>評估指標</a:t>
            </a:r>
            <a:r>
              <a:rPr lang="en-US"/>
              <a:t>1</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工作表1!$I$2</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工作表1!$J$2:$O$2</c:f>
              <c:numCache>
                <c:formatCode>General</c:formatCode>
                <c:ptCount val="6"/>
                <c:pt idx="0">
                  <c:v>56</c:v>
                </c:pt>
                <c:pt idx="1">
                  <c:v>54</c:v>
                </c:pt>
                <c:pt idx="2">
                  <c:v>52</c:v>
                </c:pt>
                <c:pt idx="3">
                  <c:v>46</c:v>
                </c:pt>
                <c:pt idx="4">
                  <c:v>37</c:v>
                </c:pt>
                <c:pt idx="5">
                  <c:v>32</c:v>
                </c:pt>
              </c:numCache>
            </c:numRef>
          </c:val>
          <c:extLst>
            <c:ext xmlns:c16="http://schemas.microsoft.com/office/drawing/2014/chart" uri="{C3380CC4-5D6E-409C-BE32-E72D297353CC}">
              <c16:uniqueId val="{00000000-2789-43D2-8AF6-1650A2D611F9}"/>
            </c:ext>
          </c:extLst>
        </c:ser>
        <c:ser>
          <c:idx val="1"/>
          <c:order val="1"/>
          <c:tx>
            <c:strRef>
              <c:f>工作表1!$I$3</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工作表1!$J$3:$O$3</c:f>
              <c:numCache>
                <c:formatCode>General</c:formatCode>
                <c:ptCount val="6"/>
                <c:pt idx="0">
                  <c:v>26</c:v>
                </c:pt>
                <c:pt idx="1">
                  <c:v>46</c:v>
                </c:pt>
                <c:pt idx="2">
                  <c:v>55</c:v>
                </c:pt>
                <c:pt idx="3">
                  <c:v>58</c:v>
                </c:pt>
                <c:pt idx="4">
                  <c:v>59</c:v>
                </c:pt>
                <c:pt idx="5">
                  <c:v>60</c:v>
                </c:pt>
              </c:numCache>
            </c:numRef>
          </c:val>
          <c:extLst>
            <c:ext xmlns:c16="http://schemas.microsoft.com/office/drawing/2014/chart" uri="{C3380CC4-5D6E-409C-BE32-E72D297353CC}">
              <c16:uniqueId val="{00000001-2789-43D2-8AF6-1650A2D611F9}"/>
            </c:ext>
          </c:extLst>
        </c:ser>
        <c:ser>
          <c:idx val="2"/>
          <c:order val="2"/>
          <c:tx>
            <c:strRef>
              <c:f>工作表1!$I$4</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工作表1!$J$4:$O$4</c:f>
              <c:numCache>
                <c:formatCode>General</c:formatCode>
                <c:ptCount val="6"/>
                <c:pt idx="0">
                  <c:v>34</c:v>
                </c:pt>
                <c:pt idx="1">
                  <c:v>14</c:v>
                </c:pt>
                <c:pt idx="2">
                  <c:v>5</c:v>
                </c:pt>
                <c:pt idx="3">
                  <c:v>2</c:v>
                </c:pt>
                <c:pt idx="4">
                  <c:v>1</c:v>
                </c:pt>
                <c:pt idx="5">
                  <c:v>0</c:v>
                </c:pt>
              </c:numCache>
            </c:numRef>
          </c:val>
          <c:extLst>
            <c:ext xmlns:c16="http://schemas.microsoft.com/office/drawing/2014/chart" uri="{C3380CC4-5D6E-409C-BE32-E72D297353CC}">
              <c16:uniqueId val="{00000002-2789-43D2-8AF6-1650A2D611F9}"/>
            </c:ext>
          </c:extLst>
        </c:ser>
        <c:ser>
          <c:idx val="3"/>
          <c:order val="3"/>
          <c:tx>
            <c:strRef>
              <c:f>工作表1!$I$5</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工作表1!$J$1:$O$1</c:f>
              <c:strCache>
                <c:ptCount val="6"/>
                <c:pt idx="0">
                  <c:v>conse=1</c:v>
                </c:pt>
                <c:pt idx="1">
                  <c:v>conse=2</c:v>
                </c:pt>
                <c:pt idx="2">
                  <c:v>conse=3</c:v>
                </c:pt>
                <c:pt idx="3">
                  <c:v>conse=4</c:v>
                </c:pt>
                <c:pt idx="4">
                  <c:v>conse=5</c:v>
                </c:pt>
                <c:pt idx="5">
                  <c:v>conse=6</c:v>
                </c:pt>
              </c:strCache>
            </c:strRef>
          </c:cat>
          <c:val>
            <c:numRef>
              <c:f>工作表1!$J$5:$O$5</c:f>
              <c:numCache>
                <c:formatCode>General</c:formatCode>
                <c:ptCount val="6"/>
                <c:pt idx="0">
                  <c:v>4</c:v>
                </c:pt>
                <c:pt idx="1">
                  <c:v>6</c:v>
                </c:pt>
                <c:pt idx="2">
                  <c:v>8</c:v>
                </c:pt>
                <c:pt idx="3">
                  <c:v>14</c:v>
                </c:pt>
                <c:pt idx="4">
                  <c:v>23</c:v>
                </c:pt>
                <c:pt idx="5">
                  <c:v>28</c:v>
                </c:pt>
              </c:numCache>
            </c:numRef>
          </c:val>
          <c:extLst>
            <c:ext xmlns:c16="http://schemas.microsoft.com/office/drawing/2014/chart" uri="{C3380CC4-5D6E-409C-BE32-E72D297353CC}">
              <c16:uniqueId val="{00000003-2789-43D2-8AF6-1650A2D611F9}"/>
            </c:ext>
          </c:extLst>
        </c:ser>
        <c:dLbls>
          <c:showLegendKey val="0"/>
          <c:showVal val="1"/>
          <c:showCatName val="0"/>
          <c:showSerName val="0"/>
          <c:showPercent val="0"/>
          <c:showBubbleSize val="0"/>
        </c:dLbls>
        <c:gapWidth val="150"/>
        <c:overlap val="-25"/>
        <c:axId val="2093381007"/>
        <c:axId val="2093380591"/>
      </c:barChart>
      <c:catAx>
        <c:axId val="209338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093380591"/>
        <c:crosses val="autoZero"/>
        <c:auto val="1"/>
        <c:lblAlgn val="ctr"/>
        <c:lblOffset val="100"/>
        <c:noMultiLvlLbl val="0"/>
      </c:catAx>
      <c:valAx>
        <c:axId val="2093380591"/>
        <c:scaling>
          <c:orientation val="minMax"/>
        </c:scaling>
        <c:delete val="1"/>
        <c:axPos val="l"/>
        <c:numFmt formatCode="General" sourceLinked="1"/>
        <c:majorTickMark val="none"/>
        <c:minorTickMark val="none"/>
        <c:tickLblPos val="nextTo"/>
        <c:crossAx val="2093381007"/>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工作表1!$R$9</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工作表1!$S$9:$X$9</c:f>
              <c:numCache>
                <c:formatCode>General</c:formatCode>
                <c:ptCount val="6"/>
                <c:pt idx="0">
                  <c:v>56</c:v>
                </c:pt>
                <c:pt idx="1">
                  <c:v>55</c:v>
                </c:pt>
                <c:pt idx="2">
                  <c:v>54</c:v>
                </c:pt>
                <c:pt idx="3">
                  <c:v>48</c:v>
                </c:pt>
                <c:pt idx="4">
                  <c:v>45</c:v>
                </c:pt>
                <c:pt idx="5">
                  <c:v>40</c:v>
                </c:pt>
              </c:numCache>
            </c:numRef>
          </c:val>
          <c:extLst>
            <c:ext xmlns:c16="http://schemas.microsoft.com/office/drawing/2014/chart" uri="{C3380CC4-5D6E-409C-BE32-E72D297353CC}">
              <c16:uniqueId val="{00000000-34C1-420F-BCAB-8F53FDE5E8F9}"/>
            </c:ext>
          </c:extLst>
        </c:ser>
        <c:ser>
          <c:idx val="1"/>
          <c:order val="1"/>
          <c:tx>
            <c:strRef>
              <c:f>工作表1!$R$10</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工作表1!$S$10:$X$10</c:f>
              <c:numCache>
                <c:formatCode>General</c:formatCode>
                <c:ptCount val="6"/>
                <c:pt idx="0">
                  <c:v>13</c:v>
                </c:pt>
                <c:pt idx="1">
                  <c:v>35</c:v>
                </c:pt>
                <c:pt idx="2">
                  <c:v>48</c:v>
                </c:pt>
                <c:pt idx="3">
                  <c:v>56</c:v>
                </c:pt>
                <c:pt idx="4">
                  <c:v>59</c:v>
                </c:pt>
                <c:pt idx="5">
                  <c:v>60</c:v>
                </c:pt>
              </c:numCache>
            </c:numRef>
          </c:val>
          <c:extLst>
            <c:ext xmlns:c16="http://schemas.microsoft.com/office/drawing/2014/chart" uri="{C3380CC4-5D6E-409C-BE32-E72D297353CC}">
              <c16:uniqueId val="{00000001-34C1-420F-BCAB-8F53FDE5E8F9}"/>
            </c:ext>
          </c:extLst>
        </c:ser>
        <c:ser>
          <c:idx val="2"/>
          <c:order val="2"/>
          <c:tx>
            <c:strRef>
              <c:f>工作表1!$R$11</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工作表1!$S$11:$X$11</c:f>
              <c:numCache>
                <c:formatCode>General</c:formatCode>
                <c:ptCount val="6"/>
                <c:pt idx="0">
                  <c:v>47</c:v>
                </c:pt>
                <c:pt idx="1">
                  <c:v>25</c:v>
                </c:pt>
                <c:pt idx="2">
                  <c:v>12</c:v>
                </c:pt>
                <c:pt idx="3">
                  <c:v>4</c:v>
                </c:pt>
                <c:pt idx="4">
                  <c:v>1</c:v>
                </c:pt>
                <c:pt idx="5">
                  <c:v>0</c:v>
                </c:pt>
              </c:numCache>
            </c:numRef>
          </c:val>
          <c:extLst>
            <c:ext xmlns:c16="http://schemas.microsoft.com/office/drawing/2014/chart" uri="{C3380CC4-5D6E-409C-BE32-E72D297353CC}">
              <c16:uniqueId val="{00000002-34C1-420F-BCAB-8F53FDE5E8F9}"/>
            </c:ext>
          </c:extLst>
        </c:ser>
        <c:ser>
          <c:idx val="3"/>
          <c:order val="3"/>
          <c:tx>
            <c:strRef>
              <c:f>工作表1!$R$12</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工作表1!$S$8:$X$8</c:f>
              <c:strCache>
                <c:ptCount val="6"/>
                <c:pt idx="0">
                  <c:v>conse=1</c:v>
                </c:pt>
                <c:pt idx="1">
                  <c:v>conse=2</c:v>
                </c:pt>
                <c:pt idx="2">
                  <c:v>conse=3</c:v>
                </c:pt>
                <c:pt idx="3">
                  <c:v>conse=4</c:v>
                </c:pt>
                <c:pt idx="4">
                  <c:v>conse=5</c:v>
                </c:pt>
                <c:pt idx="5">
                  <c:v>conse=6</c:v>
                </c:pt>
              </c:strCache>
            </c:strRef>
          </c:cat>
          <c:val>
            <c:numRef>
              <c:f>工作表1!$S$12:$X$12</c:f>
              <c:numCache>
                <c:formatCode>General</c:formatCode>
                <c:ptCount val="6"/>
                <c:pt idx="0">
                  <c:v>4</c:v>
                </c:pt>
                <c:pt idx="1">
                  <c:v>5</c:v>
                </c:pt>
                <c:pt idx="2">
                  <c:v>6</c:v>
                </c:pt>
                <c:pt idx="3">
                  <c:v>12</c:v>
                </c:pt>
                <c:pt idx="4">
                  <c:v>15</c:v>
                </c:pt>
                <c:pt idx="5">
                  <c:v>20</c:v>
                </c:pt>
              </c:numCache>
            </c:numRef>
          </c:val>
          <c:extLst>
            <c:ext xmlns:c16="http://schemas.microsoft.com/office/drawing/2014/chart" uri="{C3380CC4-5D6E-409C-BE32-E72D297353CC}">
              <c16:uniqueId val="{00000003-34C1-420F-BCAB-8F53FDE5E8F9}"/>
            </c:ext>
          </c:extLst>
        </c:ser>
        <c:dLbls>
          <c:showLegendKey val="0"/>
          <c:showVal val="1"/>
          <c:showCatName val="0"/>
          <c:showSerName val="0"/>
          <c:showPercent val="0"/>
          <c:showBubbleSize val="0"/>
        </c:dLbls>
        <c:gapWidth val="150"/>
        <c:overlap val="-25"/>
        <c:axId val="239191439"/>
        <c:axId val="239181455"/>
      </c:barChart>
      <c:catAx>
        <c:axId val="239191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1455"/>
        <c:crosses val="autoZero"/>
        <c:auto val="1"/>
        <c:lblAlgn val="ctr"/>
        <c:lblOffset val="100"/>
        <c:noMultiLvlLbl val="0"/>
      </c:catAx>
      <c:valAx>
        <c:axId val="239181455"/>
        <c:scaling>
          <c:orientation val="minMax"/>
        </c:scaling>
        <c:delete val="1"/>
        <c:axPos val="l"/>
        <c:numFmt formatCode="General" sourceLinked="1"/>
        <c:majorTickMark val="none"/>
        <c:minorTickMark val="none"/>
        <c:tickLblPos val="nextTo"/>
        <c:crossAx val="239191439"/>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工作表1!$Q$18</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工作表1!$R$18:$W$18</c:f>
              <c:numCache>
                <c:formatCode>General</c:formatCode>
                <c:ptCount val="6"/>
                <c:pt idx="0">
                  <c:v>57</c:v>
                </c:pt>
                <c:pt idx="1">
                  <c:v>55</c:v>
                </c:pt>
                <c:pt idx="2">
                  <c:v>51</c:v>
                </c:pt>
                <c:pt idx="3">
                  <c:v>46</c:v>
                </c:pt>
                <c:pt idx="4">
                  <c:v>38</c:v>
                </c:pt>
                <c:pt idx="5">
                  <c:v>32</c:v>
                </c:pt>
              </c:numCache>
            </c:numRef>
          </c:val>
          <c:extLst>
            <c:ext xmlns:c16="http://schemas.microsoft.com/office/drawing/2014/chart" uri="{C3380CC4-5D6E-409C-BE32-E72D297353CC}">
              <c16:uniqueId val="{00000000-59F6-4012-B766-67678656A6B5}"/>
            </c:ext>
          </c:extLst>
        </c:ser>
        <c:ser>
          <c:idx val="1"/>
          <c:order val="1"/>
          <c:tx>
            <c:strRef>
              <c:f>工作表1!$Q$19</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工作表1!$R$19:$W$19</c:f>
              <c:numCache>
                <c:formatCode>General</c:formatCode>
                <c:ptCount val="6"/>
                <c:pt idx="0">
                  <c:v>13</c:v>
                </c:pt>
                <c:pt idx="1">
                  <c:v>46</c:v>
                </c:pt>
                <c:pt idx="2">
                  <c:v>52</c:v>
                </c:pt>
                <c:pt idx="3">
                  <c:v>57</c:v>
                </c:pt>
                <c:pt idx="4">
                  <c:v>59</c:v>
                </c:pt>
                <c:pt idx="5">
                  <c:v>60</c:v>
                </c:pt>
              </c:numCache>
            </c:numRef>
          </c:val>
          <c:extLst>
            <c:ext xmlns:c16="http://schemas.microsoft.com/office/drawing/2014/chart" uri="{C3380CC4-5D6E-409C-BE32-E72D297353CC}">
              <c16:uniqueId val="{00000001-59F6-4012-B766-67678656A6B5}"/>
            </c:ext>
          </c:extLst>
        </c:ser>
        <c:ser>
          <c:idx val="2"/>
          <c:order val="2"/>
          <c:tx>
            <c:strRef>
              <c:f>工作表1!$Q$20</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工作表1!$R$20:$W$20</c:f>
              <c:numCache>
                <c:formatCode>General</c:formatCode>
                <c:ptCount val="6"/>
                <c:pt idx="0">
                  <c:v>47</c:v>
                </c:pt>
                <c:pt idx="1">
                  <c:v>14</c:v>
                </c:pt>
                <c:pt idx="2">
                  <c:v>8</c:v>
                </c:pt>
                <c:pt idx="3">
                  <c:v>3</c:v>
                </c:pt>
                <c:pt idx="4">
                  <c:v>1</c:v>
                </c:pt>
                <c:pt idx="5">
                  <c:v>0</c:v>
                </c:pt>
              </c:numCache>
            </c:numRef>
          </c:val>
          <c:extLst>
            <c:ext xmlns:c16="http://schemas.microsoft.com/office/drawing/2014/chart" uri="{C3380CC4-5D6E-409C-BE32-E72D297353CC}">
              <c16:uniqueId val="{00000002-59F6-4012-B766-67678656A6B5}"/>
            </c:ext>
          </c:extLst>
        </c:ser>
        <c:ser>
          <c:idx val="3"/>
          <c:order val="3"/>
          <c:tx>
            <c:strRef>
              <c:f>工作表1!$Q$21</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工作表1!$R$17:$W$17</c:f>
              <c:strCache>
                <c:ptCount val="6"/>
                <c:pt idx="0">
                  <c:v>conse=1</c:v>
                </c:pt>
                <c:pt idx="1">
                  <c:v>conse=2</c:v>
                </c:pt>
                <c:pt idx="2">
                  <c:v>conse=3</c:v>
                </c:pt>
                <c:pt idx="3">
                  <c:v>conse=4</c:v>
                </c:pt>
                <c:pt idx="4">
                  <c:v>conse=5</c:v>
                </c:pt>
                <c:pt idx="5">
                  <c:v>conse=6</c:v>
                </c:pt>
              </c:strCache>
            </c:strRef>
          </c:cat>
          <c:val>
            <c:numRef>
              <c:f>工作表1!$R$21:$W$21</c:f>
              <c:numCache>
                <c:formatCode>General</c:formatCode>
                <c:ptCount val="6"/>
                <c:pt idx="0">
                  <c:v>3</c:v>
                </c:pt>
                <c:pt idx="1">
                  <c:v>5</c:v>
                </c:pt>
                <c:pt idx="2">
                  <c:v>9</c:v>
                </c:pt>
                <c:pt idx="3">
                  <c:v>14</c:v>
                </c:pt>
                <c:pt idx="4">
                  <c:v>22</c:v>
                </c:pt>
                <c:pt idx="5">
                  <c:v>28</c:v>
                </c:pt>
              </c:numCache>
            </c:numRef>
          </c:val>
          <c:extLst>
            <c:ext xmlns:c16="http://schemas.microsoft.com/office/drawing/2014/chart" uri="{C3380CC4-5D6E-409C-BE32-E72D297353CC}">
              <c16:uniqueId val="{00000003-59F6-4012-B766-67678656A6B5}"/>
            </c:ext>
          </c:extLst>
        </c:ser>
        <c:dLbls>
          <c:showLegendKey val="0"/>
          <c:showVal val="1"/>
          <c:showCatName val="0"/>
          <c:showSerName val="0"/>
          <c:showPercent val="0"/>
          <c:showBubbleSize val="0"/>
        </c:dLbls>
        <c:gapWidth val="150"/>
        <c:overlap val="-25"/>
        <c:axId val="239186863"/>
        <c:axId val="239184367"/>
      </c:barChart>
      <c:catAx>
        <c:axId val="239186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4367"/>
        <c:crosses val="autoZero"/>
        <c:auto val="1"/>
        <c:lblAlgn val="ctr"/>
        <c:lblOffset val="100"/>
        <c:noMultiLvlLbl val="0"/>
      </c:catAx>
      <c:valAx>
        <c:axId val="239184367"/>
        <c:scaling>
          <c:orientation val="minMax"/>
        </c:scaling>
        <c:delete val="1"/>
        <c:axPos val="l"/>
        <c:numFmt formatCode="General" sourceLinked="1"/>
        <c:majorTickMark val="none"/>
        <c:minorTickMark val="none"/>
        <c:tickLblPos val="nextTo"/>
        <c:crossAx val="239186863"/>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manualLayout>
          <c:layoutTarget val="inner"/>
          <c:xMode val="edge"/>
          <c:yMode val="edge"/>
          <c:x val="3.3333333333333333E-2"/>
          <c:y val="0.29109762321376492"/>
          <c:w val="0.93888888888888888"/>
          <c:h val="0.57964311752697584"/>
        </c:manualLayout>
      </c:layout>
      <c:barChart>
        <c:barDir val="col"/>
        <c:grouping val="clustered"/>
        <c:varyColors val="0"/>
        <c:ser>
          <c:idx val="0"/>
          <c:order val="0"/>
          <c:tx>
            <c:strRef>
              <c:f>工作表1!$I$9</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工作表1!$J$9:$O$9</c:f>
              <c:numCache>
                <c:formatCode>General</c:formatCode>
                <c:ptCount val="6"/>
                <c:pt idx="0">
                  <c:v>60</c:v>
                </c:pt>
                <c:pt idx="1">
                  <c:v>57</c:v>
                </c:pt>
                <c:pt idx="2">
                  <c:v>55</c:v>
                </c:pt>
                <c:pt idx="3">
                  <c:v>53</c:v>
                </c:pt>
                <c:pt idx="4">
                  <c:v>49</c:v>
                </c:pt>
                <c:pt idx="5">
                  <c:v>49</c:v>
                </c:pt>
              </c:numCache>
            </c:numRef>
          </c:val>
          <c:extLst>
            <c:ext xmlns:c16="http://schemas.microsoft.com/office/drawing/2014/chart" uri="{C3380CC4-5D6E-409C-BE32-E72D297353CC}">
              <c16:uniqueId val="{00000000-87F0-46EC-9A64-8D56496C99D7}"/>
            </c:ext>
          </c:extLst>
        </c:ser>
        <c:ser>
          <c:idx val="1"/>
          <c:order val="1"/>
          <c:tx>
            <c:strRef>
              <c:f>工作表1!$I$10</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工作表1!$J$10:$O$10</c:f>
              <c:numCache>
                <c:formatCode>General</c:formatCode>
                <c:ptCount val="6"/>
                <c:pt idx="0">
                  <c:v>17</c:v>
                </c:pt>
                <c:pt idx="1">
                  <c:v>45</c:v>
                </c:pt>
                <c:pt idx="2">
                  <c:v>50</c:v>
                </c:pt>
                <c:pt idx="3">
                  <c:v>54</c:v>
                </c:pt>
                <c:pt idx="4">
                  <c:v>55</c:v>
                </c:pt>
                <c:pt idx="5">
                  <c:v>57</c:v>
                </c:pt>
              </c:numCache>
            </c:numRef>
          </c:val>
          <c:extLst>
            <c:ext xmlns:c16="http://schemas.microsoft.com/office/drawing/2014/chart" uri="{C3380CC4-5D6E-409C-BE32-E72D297353CC}">
              <c16:uniqueId val="{00000001-87F0-46EC-9A64-8D56496C99D7}"/>
            </c:ext>
          </c:extLst>
        </c:ser>
        <c:ser>
          <c:idx val="2"/>
          <c:order val="2"/>
          <c:tx>
            <c:strRef>
              <c:f>工作表1!$I$11</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工作表1!$J$11:$O$11</c:f>
              <c:numCache>
                <c:formatCode>General</c:formatCode>
                <c:ptCount val="6"/>
                <c:pt idx="0">
                  <c:v>40</c:v>
                </c:pt>
                <c:pt idx="1">
                  <c:v>15</c:v>
                </c:pt>
                <c:pt idx="2">
                  <c:v>10</c:v>
                </c:pt>
                <c:pt idx="3">
                  <c:v>6</c:v>
                </c:pt>
                <c:pt idx="4">
                  <c:v>5</c:v>
                </c:pt>
                <c:pt idx="5">
                  <c:v>3</c:v>
                </c:pt>
              </c:numCache>
            </c:numRef>
          </c:val>
          <c:extLst>
            <c:ext xmlns:c16="http://schemas.microsoft.com/office/drawing/2014/chart" uri="{C3380CC4-5D6E-409C-BE32-E72D297353CC}">
              <c16:uniqueId val="{00000002-87F0-46EC-9A64-8D56496C99D7}"/>
            </c:ext>
          </c:extLst>
        </c:ser>
        <c:ser>
          <c:idx val="3"/>
          <c:order val="3"/>
          <c:tx>
            <c:strRef>
              <c:f>工作表1!$I$12</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工作表1!$J$8:$O$8</c:f>
              <c:strCache>
                <c:ptCount val="6"/>
                <c:pt idx="0">
                  <c:v>conse=1</c:v>
                </c:pt>
                <c:pt idx="1">
                  <c:v>conse=2</c:v>
                </c:pt>
                <c:pt idx="2">
                  <c:v>conse=3</c:v>
                </c:pt>
                <c:pt idx="3">
                  <c:v>conse=4</c:v>
                </c:pt>
                <c:pt idx="4">
                  <c:v>conse=5</c:v>
                </c:pt>
                <c:pt idx="5">
                  <c:v>conse=6</c:v>
                </c:pt>
              </c:strCache>
            </c:strRef>
          </c:cat>
          <c:val>
            <c:numRef>
              <c:f>工作表1!$J$12:$O$12</c:f>
              <c:numCache>
                <c:formatCode>General</c:formatCode>
                <c:ptCount val="6"/>
                <c:pt idx="0">
                  <c:v>0</c:v>
                </c:pt>
                <c:pt idx="1">
                  <c:v>3</c:v>
                </c:pt>
                <c:pt idx="2">
                  <c:v>5</c:v>
                </c:pt>
                <c:pt idx="3">
                  <c:v>7</c:v>
                </c:pt>
                <c:pt idx="4">
                  <c:v>11</c:v>
                </c:pt>
                <c:pt idx="5">
                  <c:v>11</c:v>
                </c:pt>
              </c:numCache>
            </c:numRef>
          </c:val>
          <c:extLst>
            <c:ext xmlns:c16="http://schemas.microsoft.com/office/drawing/2014/chart" uri="{C3380CC4-5D6E-409C-BE32-E72D297353CC}">
              <c16:uniqueId val="{00000003-87F0-46EC-9A64-8D56496C99D7}"/>
            </c:ext>
          </c:extLst>
        </c:ser>
        <c:dLbls>
          <c:showLegendKey val="0"/>
          <c:showVal val="1"/>
          <c:showCatName val="0"/>
          <c:showSerName val="0"/>
          <c:showPercent val="0"/>
          <c:showBubbleSize val="0"/>
        </c:dLbls>
        <c:gapWidth val="150"/>
        <c:overlap val="-25"/>
        <c:axId val="243140143"/>
        <c:axId val="243143471"/>
      </c:barChart>
      <c:catAx>
        <c:axId val="243140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43143471"/>
        <c:crosses val="autoZero"/>
        <c:auto val="1"/>
        <c:lblAlgn val="ctr"/>
        <c:lblOffset val="100"/>
        <c:noMultiLvlLbl val="0"/>
      </c:catAx>
      <c:valAx>
        <c:axId val="243143471"/>
        <c:scaling>
          <c:orientation val="minMax"/>
        </c:scaling>
        <c:delete val="1"/>
        <c:axPos val="l"/>
        <c:numFmt formatCode="General" sourceLinked="1"/>
        <c:majorTickMark val="none"/>
        <c:minorTickMark val="none"/>
        <c:tickLblPos val="nextTo"/>
        <c:crossAx val="243140143"/>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zh-TW" altLang="en-US"/>
              <a:t>評估指標</a:t>
            </a:r>
            <a:endParaRPr lang="zh-TW"/>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工作表1!$I$18</c:f>
              <c:strCache>
                <c:ptCount val="1"/>
                <c:pt idx="0">
                  <c:v>TP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工作表1!$J$18:$O$18</c:f>
              <c:numCache>
                <c:formatCode>General</c:formatCode>
                <c:ptCount val="6"/>
                <c:pt idx="0">
                  <c:v>58</c:v>
                </c:pt>
                <c:pt idx="1">
                  <c:v>57</c:v>
                </c:pt>
                <c:pt idx="2">
                  <c:v>56</c:v>
                </c:pt>
                <c:pt idx="3">
                  <c:v>53</c:v>
                </c:pt>
                <c:pt idx="4">
                  <c:v>52</c:v>
                </c:pt>
                <c:pt idx="5">
                  <c:v>50</c:v>
                </c:pt>
              </c:numCache>
            </c:numRef>
          </c:val>
          <c:extLst>
            <c:ext xmlns:c16="http://schemas.microsoft.com/office/drawing/2014/chart" uri="{C3380CC4-5D6E-409C-BE32-E72D297353CC}">
              <c16:uniqueId val="{00000000-A3F1-4ECE-B6BF-8A057DBD9B37}"/>
            </c:ext>
          </c:extLst>
        </c:ser>
        <c:ser>
          <c:idx val="1"/>
          <c:order val="1"/>
          <c:tx>
            <c:strRef>
              <c:f>工作表1!$I$19</c:f>
              <c:strCache>
                <c:ptCount val="1"/>
                <c:pt idx="0">
                  <c:v>TN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工作表1!$J$19:$O$19</c:f>
              <c:numCache>
                <c:formatCode>General</c:formatCode>
                <c:ptCount val="6"/>
                <c:pt idx="0">
                  <c:v>27</c:v>
                </c:pt>
                <c:pt idx="1">
                  <c:v>45</c:v>
                </c:pt>
                <c:pt idx="2">
                  <c:v>50</c:v>
                </c:pt>
                <c:pt idx="3">
                  <c:v>56</c:v>
                </c:pt>
                <c:pt idx="4">
                  <c:v>59</c:v>
                </c:pt>
                <c:pt idx="5">
                  <c:v>59</c:v>
                </c:pt>
              </c:numCache>
            </c:numRef>
          </c:val>
          <c:extLst>
            <c:ext xmlns:c16="http://schemas.microsoft.com/office/drawing/2014/chart" uri="{C3380CC4-5D6E-409C-BE32-E72D297353CC}">
              <c16:uniqueId val="{00000001-A3F1-4ECE-B6BF-8A057DBD9B37}"/>
            </c:ext>
          </c:extLst>
        </c:ser>
        <c:ser>
          <c:idx val="2"/>
          <c:order val="2"/>
          <c:tx>
            <c:strRef>
              <c:f>工作表1!$I$20</c:f>
              <c:strCache>
                <c:ptCount val="1"/>
                <c:pt idx="0">
                  <c:v>FP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工作表1!$J$20:$O$20</c:f>
              <c:numCache>
                <c:formatCode>General</c:formatCode>
                <c:ptCount val="6"/>
                <c:pt idx="0">
                  <c:v>33</c:v>
                </c:pt>
                <c:pt idx="1">
                  <c:v>15</c:v>
                </c:pt>
                <c:pt idx="2">
                  <c:v>10</c:v>
                </c:pt>
                <c:pt idx="3">
                  <c:v>4</c:v>
                </c:pt>
                <c:pt idx="4">
                  <c:v>1</c:v>
                </c:pt>
                <c:pt idx="5">
                  <c:v>1</c:v>
                </c:pt>
              </c:numCache>
            </c:numRef>
          </c:val>
          <c:extLst>
            <c:ext xmlns:c16="http://schemas.microsoft.com/office/drawing/2014/chart" uri="{C3380CC4-5D6E-409C-BE32-E72D297353CC}">
              <c16:uniqueId val="{00000002-A3F1-4ECE-B6BF-8A057DBD9B37}"/>
            </c:ext>
          </c:extLst>
        </c:ser>
        <c:ser>
          <c:idx val="3"/>
          <c:order val="3"/>
          <c:tx>
            <c:strRef>
              <c:f>工作表1!$I$21</c:f>
              <c:strCache>
                <c:ptCount val="1"/>
                <c:pt idx="0">
                  <c:v>FN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工作表1!$J$17:$O$17</c:f>
              <c:strCache>
                <c:ptCount val="6"/>
                <c:pt idx="0">
                  <c:v>conse=1</c:v>
                </c:pt>
                <c:pt idx="1">
                  <c:v>conse=2</c:v>
                </c:pt>
                <c:pt idx="2">
                  <c:v>conse=3</c:v>
                </c:pt>
                <c:pt idx="3">
                  <c:v>conse=4</c:v>
                </c:pt>
                <c:pt idx="4">
                  <c:v>conse=5</c:v>
                </c:pt>
                <c:pt idx="5">
                  <c:v>conse=6</c:v>
                </c:pt>
              </c:strCache>
            </c:strRef>
          </c:cat>
          <c:val>
            <c:numRef>
              <c:f>工作表1!$J$21:$O$21</c:f>
              <c:numCache>
                <c:formatCode>General</c:formatCode>
                <c:ptCount val="6"/>
                <c:pt idx="0">
                  <c:v>2</c:v>
                </c:pt>
                <c:pt idx="1">
                  <c:v>3</c:v>
                </c:pt>
                <c:pt idx="2">
                  <c:v>4</c:v>
                </c:pt>
                <c:pt idx="3">
                  <c:v>7</c:v>
                </c:pt>
                <c:pt idx="4">
                  <c:v>8</c:v>
                </c:pt>
                <c:pt idx="5">
                  <c:v>10</c:v>
                </c:pt>
              </c:numCache>
            </c:numRef>
          </c:val>
          <c:extLst>
            <c:ext xmlns:c16="http://schemas.microsoft.com/office/drawing/2014/chart" uri="{C3380CC4-5D6E-409C-BE32-E72D297353CC}">
              <c16:uniqueId val="{00000003-A3F1-4ECE-B6BF-8A057DBD9B37}"/>
            </c:ext>
          </c:extLst>
        </c:ser>
        <c:dLbls>
          <c:showLegendKey val="0"/>
          <c:showVal val="1"/>
          <c:showCatName val="0"/>
          <c:showSerName val="0"/>
          <c:showPercent val="0"/>
          <c:showBubbleSize val="0"/>
        </c:dLbls>
        <c:gapWidth val="150"/>
        <c:overlap val="-25"/>
        <c:axId val="239185615"/>
        <c:axId val="239188527"/>
      </c:barChart>
      <c:catAx>
        <c:axId val="2391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239188527"/>
        <c:crosses val="autoZero"/>
        <c:auto val="1"/>
        <c:lblAlgn val="ctr"/>
        <c:lblOffset val="100"/>
        <c:noMultiLvlLbl val="0"/>
      </c:catAx>
      <c:valAx>
        <c:axId val="239188527"/>
        <c:scaling>
          <c:orientation val="minMax"/>
        </c:scaling>
        <c:delete val="1"/>
        <c:axPos val="l"/>
        <c:numFmt formatCode="General" sourceLinked="1"/>
        <c:majorTickMark val="none"/>
        <c:minorTickMark val="none"/>
        <c:tickLblPos val="nextTo"/>
        <c:crossAx val="239185615"/>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1BA6C-3F66-45B1-A5C2-2A440E36FE97}" type="datetimeFigureOut">
              <a:rPr lang="zh-TW" altLang="en-US" smtClean="0"/>
              <a:t>2024/3/5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404F8-4057-4ED4-8425-EBD01917C8F5}" type="slidenum">
              <a:rPr lang="zh-TW" altLang="en-US" smtClean="0"/>
              <a:t>‹#›</a:t>
            </a:fld>
            <a:endParaRPr lang="zh-TW" altLang="en-US"/>
          </a:p>
        </p:txBody>
      </p:sp>
    </p:spTree>
    <p:extLst>
      <p:ext uri="{BB962C8B-B14F-4D97-AF65-F5344CB8AC3E}">
        <p14:creationId xmlns:p14="http://schemas.microsoft.com/office/powerpoint/2010/main" val="857608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CN" altLang="en-US"/>
          </a:p>
        </p:txBody>
      </p:sp>
      <p:sp>
        <p:nvSpPr>
          <p:cNvPr id="4" name="投影片編號版面配置區 3">
            <a:extLst>
              <a:ext uri="{FF2B5EF4-FFF2-40B4-BE49-F238E27FC236}">
                <a16:creationId xmlns:a16="http://schemas.microsoft.com/office/drawing/2014/main" id="{B41E3E85-8F03-48E8-ACA2-2751D171CB99}"/>
              </a:ext>
            </a:extLst>
          </p:cNvPr>
          <p:cNvSpPr>
            <a:spLocks noGrp="1"/>
          </p:cNvSpPr>
          <p:nvPr>
            <p:ph type="sldNum" sz="quarter" idx="5"/>
          </p:nvPr>
        </p:nvSpPr>
        <p:spPr/>
        <p:txBody>
          <a:bodyPr/>
          <a:lstStyle/>
          <a:p>
            <a:fld id="{CB704758-3F40-44B3-936D-6280EE4DD66B}" type="slidenum">
              <a:rPr lang="zh-CN" altLang="en-US" smtClean="0"/>
              <a:t>4</a:t>
            </a:fld>
            <a:endParaRPr lang="zh-CN" altLang="en-US"/>
          </a:p>
        </p:txBody>
      </p:sp>
      <p:sp>
        <p:nvSpPr>
          <p:cNvPr id="6" name="頁首版面配置區 5">
            <a:extLst>
              <a:ext uri="{FF2B5EF4-FFF2-40B4-BE49-F238E27FC236}">
                <a16:creationId xmlns:a16="http://schemas.microsoft.com/office/drawing/2014/main" id="{978940E8-E37F-4077-897B-F48799ADB760}"/>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16425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09E524C-38D5-499F-BB8F-D44E54628FE1}" type="datetime1">
              <a:rPr lang="zh-TW" altLang="en-US" smtClean="0"/>
              <a:t>2024/3/5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42159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0A1C8FD-99B7-4B87-BFEB-E700E10FA51D}" type="datetime1">
              <a:rPr lang="zh-TW" altLang="en-US" smtClean="0"/>
              <a:t>2024/3/5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51672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D9632FF-B23B-45C4-8FB9-5BD608DFE1E2}" type="datetime1">
              <a:rPr lang="zh-TW" altLang="en-US" smtClean="0"/>
              <a:t>2024/3/5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3527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4039F77-0C21-4A42-99AF-DEA8BF23744D}" type="datetime1">
              <a:rPr lang="zh-TW" altLang="en-US" smtClean="0"/>
              <a:t>2024/3/5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00517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BA410BD9-238A-496B-A415-8C74863DD354}" type="datetime1">
              <a:rPr lang="zh-TW" altLang="en-US" smtClean="0"/>
              <a:t>2024/3/5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473655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71F0A1D-8E29-4A6F-8435-E1406EFF314D}" type="datetime1">
              <a:rPr lang="zh-TW" altLang="en-US" smtClean="0"/>
              <a:t>2024/3/5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64482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C1B9854-13A1-40CB-A2B1-7C7F0463EEB3}" type="datetime1">
              <a:rPr lang="zh-TW" altLang="en-US" smtClean="0"/>
              <a:t>2024/3/5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10344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73F729A-DCE2-4519-A362-EF9BAA3E8E36}" type="datetime1">
              <a:rPr lang="zh-TW" altLang="en-US" smtClean="0"/>
              <a:t>2024/3/5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76191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CDA0EE0-EB8A-4F2C-AF79-4534DD6CB88F}" type="datetime1">
              <a:rPr lang="zh-TW" altLang="en-US" smtClean="0"/>
              <a:t>2024/3/5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313247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D5CB956A-7772-4A0B-A602-C69A78D31487}" type="datetime1">
              <a:rPr lang="zh-TW" altLang="en-US" smtClean="0"/>
              <a:t>2024/3/5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74252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E092202B-CEBC-420D-A4E2-9956567F74FD}" type="datetime1">
              <a:rPr lang="zh-TW" altLang="en-US" smtClean="0"/>
              <a:t>2024/3/5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283963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D00D3-CC36-4049-BFC5-0C2F365C709F}" type="datetime1">
              <a:rPr lang="zh-TW" altLang="en-US" smtClean="0"/>
              <a:t>2024/3/5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CB025-128C-4E41-A852-3342D168E73A}" type="slidenum">
              <a:rPr lang="zh-TW" altLang="en-US" smtClean="0"/>
              <a:t>‹#›</a:t>
            </a:fld>
            <a:endParaRPr lang="zh-TW" altLang="en-US"/>
          </a:p>
        </p:txBody>
      </p:sp>
    </p:spTree>
    <p:extLst>
      <p:ext uri="{BB962C8B-B14F-4D97-AF65-F5344CB8AC3E}">
        <p14:creationId xmlns:p14="http://schemas.microsoft.com/office/powerpoint/2010/main" val="150963354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864669"/>
            <a:ext cx="9144000" cy="2387600"/>
          </a:xfrm>
        </p:spPr>
        <p:txBody>
          <a:bodyPr>
            <a:normAutofit/>
          </a:bodyPr>
          <a:lstStyle/>
          <a:p>
            <a:r>
              <a:rPr lang="en-US" altLang="zh-TW" sz="5400" smtClean="0">
                <a:latin typeface="Times New Roman" panose="02020603050405020304" pitchFamily="18" charset="0"/>
                <a:cs typeface="Times New Roman" panose="02020603050405020304" pitchFamily="18" charset="0"/>
              </a:rPr>
              <a:t>YOLOv7  based Automation for Parotid Tumor Detection</a:t>
            </a:r>
            <a:endParaRPr lang="zh-TW" altLang="en-US" sz="540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1524000" y="3834795"/>
            <a:ext cx="9144000" cy="1655762"/>
          </a:xfrm>
        </p:spPr>
        <p:txBody>
          <a:bodyPr>
            <a:normAutofit/>
          </a:bodyPr>
          <a:lstStyle/>
          <a:p>
            <a:r>
              <a:rPr lang="en-US" altLang="zh-TW" sz="2000" smtClean="0">
                <a:latin typeface="Times New Roman" panose="02020603050405020304" pitchFamily="18" charset="0"/>
                <a:cs typeface="Times New Roman" panose="02020603050405020304" pitchFamily="18" charset="0"/>
              </a:rPr>
              <a:t>Author: Bo-Sen, Wang</a:t>
            </a:r>
            <a:endParaRPr lang="zh-TW" altLang="en-US" sz="200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1</a:t>
            </a:fld>
            <a:endParaRPr lang="zh-TW" altLang="en-US"/>
          </a:p>
        </p:txBody>
      </p:sp>
    </p:spTree>
    <p:extLst>
      <p:ext uri="{BB962C8B-B14F-4D97-AF65-F5344CB8AC3E}">
        <p14:creationId xmlns:p14="http://schemas.microsoft.com/office/powerpoint/2010/main" val="1358065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10</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(1/4)</a:t>
            </a:r>
            <a:endParaRPr lang="en-US" altLang="zh-TW" sz="280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917929" y="755806"/>
            <a:ext cx="8992855" cy="4382112"/>
          </a:xfrm>
          <a:prstGeom prst="rect">
            <a:avLst/>
          </a:prstGeom>
        </p:spPr>
      </p:pic>
      <p:sp>
        <p:nvSpPr>
          <p:cNvPr id="3" name="矩形 2"/>
          <p:cNvSpPr/>
          <p:nvPr/>
        </p:nvSpPr>
        <p:spPr>
          <a:xfrm>
            <a:off x="917929" y="5433020"/>
            <a:ext cx="9256849" cy="1200329"/>
          </a:xfrm>
          <a:prstGeom prst="rect">
            <a:avLst/>
          </a:prstGeom>
        </p:spPr>
        <p:txBody>
          <a:bodyPr wrap="square">
            <a:spAutoFit/>
          </a:bodyPr>
          <a:lstStyle/>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box:  </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回歸損失，針對預測的</a:t>
            </a:r>
            <a:r>
              <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以及正確答案的</a:t>
            </a:r>
            <a:r>
              <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的差異</a:t>
            </a:r>
            <a:endParaRPr lang="en-US" altLang="zh-TW"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objectness: </a:t>
            </a:r>
            <a:r>
              <a:rPr lang="zh-TW" altLang="en-US"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YOLO </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的設計中，每個預測框（</a:t>
            </a:r>
            <a:r>
              <a:rPr lang="en-US" altLang="zh-TW">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bounding box</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）都有一個與之相對應的 </a:t>
            </a:r>
            <a:r>
              <a:rPr lang="en-US" altLang="zh-TW"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objectness</a:t>
            </a:r>
            <a:r>
              <a:rPr lang="zh-TW" altLang="en-US" smtClean="0">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分數</a:t>
            </a:r>
            <a:r>
              <a:rPr lang="zh-TW" altLang="en-US">
                <a:solidFill>
                  <a:srgbClr val="1F2328"/>
                </a:solidFill>
                <a:latin typeface="Times New Roman" panose="02020603050405020304" pitchFamily="18" charset="0"/>
                <a:ea typeface="標楷體" panose="03000509000000000000" pitchFamily="65" charset="-120"/>
                <a:cs typeface="Times New Roman" panose="02020603050405020304" pitchFamily="18" charset="0"/>
              </a:rPr>
              <a:t>，這個分數反映了模型對於該框內是否包含目標物體的信心</a:t>
            </a:r>
            <a:r>
              <a:rPr lang="zh-TW" altLang="en-US" smtClean="0"/>
              <a:t>。</a:t>
            </a:r>
            <a:endParaRPr lang="en-US" altLang="zh-TW" smtClean="0"/>
          </a:p>
          <a:p>
            <a:pPr marL="285750" indent="-285750">
              <a:buFont typeface="Arial" panose="020B0604020202020204" pitchFamily="34" charset="0"/>
              <a:buChar char="•"/>
            </a:pPr>
            <a:r>
              <a:rPr lang="en-US" altLang="zh-TW" b="1"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classification: </a:t>
            </a:r>
            <a:r>
              <a:rPr lang="zh-TW" altLang="en-US" b="0" i="0" smtClean="0">
                <a:solidFill>
                  <a:srgbClr val="1F2328"/>
                </a:solidFill>
                <a:effectLst/>
                <a:latin typeface="Times New Roman" panose="02020603050405020304" pitchFamily="18" charset="0"/>
                <a:ea typeface="標楷體" panose="03000509000000000000" pitchFamily="65" charset="-120"/>
                <a:cs typeface="Times New Roman" panose="02020603050405020304" pitchFamily="18" charset="0"/>
              </a:rPr>
              <a:t>種類的分類損失，因為我們做的是單分類，所以沒有這個損失。</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0033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6251171" y="1072342"/>
            <a:ext cx="5940829" cy="3790927"/>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11</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(2/4)</a:t>
            </a:r>
          </a:p>
        </p:txBody>
      </p:sp>
      <p:pic>
        <p:nvPicPr>
          <p:cNvPr id="6" name="圖片 5"/>
          <p:cNvPicPr>
            <a:picLocks noChangeAspect="1"/>
          </p:cNvPicPr>
          <p:nvPr/>
        </p:nvPicPr>
        <p:blipFill>
          <a:blip r:embed="rId3"/>
          <a:stretch>
            <a:fillRect/>
          </a:stretch>
        </p:blipFill>
        <p:spPr>
          <a:xfrm>
            <a:off x="0" y="972590"/>
            <a:ext cx="6315175" cy="4272741"/>
          </a:xfrm>
          <a:prstGeom prst="rect">
            <a:avLst/>
          </a:prstGeom>
        </p:spPr>
      </p:pic>
      <p:sp>
        <p:nvSpPr>
          <p:cNvPr id="8" name="文字方塊 7"/>
          <p:cNvSpPr txBox="1"/>
          <p:nvPr/>
        </p:nvSpPr>
        <p:spPr>
          <a:xfrm>
            <a:off x="1860802" y="703010"/>
            <a:ext cx="1296785"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F1 score</a:t>
            </a:r>
            <a:endParaRPr lang="zh-TW" altLang="en-US">
              <a:latin typeface="Times New Roman" panose="02020603050405020304" pitchFamily="18" charset="0"/>
              <a:cs typeface="Times New Roman" panose="02020603050405020304" pitchFamily="18" charset="0"/>
            </a:endParaRPr>
          </a:p>
        </p:txBody>
      </p:sp>
      <p:sp>
        <p:nvSpPr>
          <p:cNvPr id="9" name="文字方塊 8"/>
          <p:cNvSpPr txBox="1"/>
          <p:nvPr/>
        </p:nvSpPr>
        <p:spPr>
          <a:xfrm>
            <a:off x="7956802" y="787924"/>
            <a:ext cx="1296785"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PR curve</a:t>
            </a:r>
            <a:endParaRPr lang="zh-TW" altLang="en-US">
              <a:latin typeface="Times New Roman" panose="02020603050405020304" pitchFamily="18" charset="0"/>
              <a:cs typeface="Times New Roman" panose="02020603050405020304" pitchFamily="18" charset="0"/>
            </a:endParaRPr>
          </a:p>
        </p:txBody>
      </p:sp>
      <p:sp>
        <p:nvSpPr>
          <p:cNvPr id="10" name="矩形 9"/>
          <p:cNvSpPr/>
          <p:nvPr/>
        </p:nvSpPr>
        <p:spPr>
          <a:xfrm>
            <a:off x="260739" y="5317763"/>
            <a:ext cx="4261385" cy="1384995"/>
          </a:xfrm>
          <a:prstGeom prst="rect">
            <a:avLst/>
          </a:prstGeom>
        </p:spPr>
        <p:txBody>
          <a:bodyPr wrap="square">
            <a:spAutoFit/>
          </a:bodyPr>
          <a:lstStyle/>
          <a:p>
            <a:r>
              <a:rPr lang="zh-TW" altLang="en-US" sz="1400" b="1" smtClean="0">
                <a:solidFill>
                  <a:srgbClr val="1F2328"/>
                </a:solidFill>
                <a:latin typeface="-apple-system"/>
              </a:rPr>
              <a:t>不同的 </a:t>
            </a:r>
            <a:r>
              <a:rPr lang="en-US" altLang="zh-TW" sz="1400" b="1" smtClean="0">
                <a:solidFill>
                  <a:srgbClr val="1F2328"/>
                </a:solidFill>
                <a:latin typeface="-apple-system"/>
              </a:rPr>
              <a:t>confidence </a:t>
            </a:r>
            <a:r>
              <a:rPr lang="zh-TW" altLang="en-US" sz="1400" b="1" smtClean="0">
                <a:solidFill>
                  <a:srgbClr val="1F2328"/>
                </a:solidFill>
                <a:latin typeface="-apple-system"/>
              </a:rPr>
              <a:t>會有不同的</a:t>
            </a:r>
            <a:r>
              <a:rPr lang="en-US" altLang="zh-TW" sz="1400" b="1" smtClean="0">
                <a:solidFill>
                  <a:srgbClr val="1F2328"/>
                </a:solidFill>
                <a:latin typeface="-apple-system"/>
              </a:rPr>
              <a:t>precision </a:t>
            </a:r>
            <a:r>
              <a:rPr lang="zh-TW" altLang="en-US" sz="1400" b="1" smtClean="0">
                <a:solidFill>
                  <a:srgbClr val="1F2328"/>
                </a:solidFill>
                <a:latin typeface="-apple-system"/>
              </a:rPr>
              <a:t>以及</a:t>
            </a:r>
            <a:r>
              <a:rPr lang="en-US" altLang="zh-TW" sz="1400" b="1" smtClean="0">
                <a:solidFill>
                  <a:srgbClr val="1F2328"/>
                </a:solidFill>
                <a:latin typeface="-apple-system"/>
              </a:rPr>
              <a:t>recall </a:t>
            </a:r>
            <a:r>
              <a:rPr lang="zh-TW" altLang="en-US" sz="1400" b="1" smtClean="0">
                <a:solidFill>
                  <a:srgbClr val="1F2328"/>
                </a:solidFill>
                <a:latin typeface="-apple-system"/>
              </a:rPr>
              <a:t>會有對應的</a:t>
            </a:r>
            <a:r>
              <a:rPr lang="en-US" altLang="zh-TW" sz="1400" b="1" smtClean="0">
                <a:solidFill>
                  <a:srgbClr val="1F2328"/>
                </a:solidFill>
                <a:latin typeface="-apple-system"/>
              </a:rPr>
              <a:t>f1 score </a:t>
            </a:r>
            <a:r>
              <a:rPr lang="zh-TW" altLang="en-US" sz="1400" b="1" smtClean="0">
                <a:solidFill>
                  <a:srgbClr val="1F2328"/>
                </a:solidFill>
                <a:latin typeface="-apple-system"/>
              </a:rPr>
              <a:t>，以此類推可以繪製</a:t>
            </a:r>
            <a:r>
              <a:rPr lang="en-US" altLang="zh-TW" sz="1400" b="1" smtClean="0">
                <a:solidFill>
                  <a:srgbClr val="1F2328"/>
                </a:solidFill>
                <a:latin typeface="-apple-system"/>
              </a:rPr>
              <a:t>f1 curve.</a:t>
            </a:r>
            <a:endParaRPr lang="en-US" altLang="zh-TW" sz="1400" b="1" i="0" smtClean="0">
              <a:solidFill>
                <a:srgbClr val="1F2328"/>
              </a:solidFill>
              <a:effectLst/>
              <a:latin typeface="-apple-system"/>
            </a:endParaRPr>
          </a:p>
          <a:p>
            <a:r>
              <a:rPr lang="en-US" altLang="zh-TW" sz="1400" b="0" i="0" smtClean="0">
                <a:solidFill>
                  <a:srgbClr val="1F2328"/>
                </a:solidFill>
                <a:effectLst/>
                <a:latin typeface="-apple-system"/>
              </a:rPr>
              <a:t>F1</a:t>
            </a:r>
            <a:r>
              <a:rPr lang="zh-TW" altLang="en-US" sz="1400" b="0" i="0" smtClean="0">
                <a:solidFill>
                  <a:srgbClr val="1F2328"/>
                </a:solidFill>
                <a:effectLst/>
                <a:latin typeface="-apple-system"/>
              </a:rPr>
              <a:t>分數，他被定義為</a:t>
            </a:r>
            <a:r>
              <a:rPr lang="en-US" altLang="zh-TW" sz="1400" b="0" i="0" smtClean="0">
                <a:solidFill>
                  <a:srgbClr val="1F2328"/>
                </a:solidFill>
                <a:effectLst/>
                <a:latin typeface="-apple-system"/>
              </a:rPr>
              <a:t>Precision</a:t>
            </a:r>
            <a:r>
              <a:rPr lang="zh-TW" altLang="en-US" sz="1400" b="0" i="0" smtClean="0">
                <a:solidFill>
                  <a:srgbClr val="1F2328"/>
                </a:solidFill>
                <a:effectLst/>
                <a:latin typeface="-apple-system"/>
              </a:rPr>
              <a:t>以及</a:t>
            </a:r>
            <a:r>
              <a:rPr lang="en-US" altLang="zh-TW" sz="1400" b="0" i="0" smtClean="0">
                <a:solidFill>
                  <a:srgbClr val="1F2328"/>
                </a:solidFill>
                <a:effectLst/>
                <a:latin typeface="-apple-system"/>
              </a:rPr>
              <a:t>Recall</a:t>
            </a:r>
            <a:r>
              <a:rPr lang="zh-TW" altLang="en-US" sz="1400" b="0" i="0" smtClean="0">
                <a:solidFill>
                  <a:srgbClr val="1F2328"/>
                </a:solidFill>
                <a:effectLst/>
                <a:latin typeface="-apple-system"/>
              </a:rPr>
              <a:t>的調和平均數，最大為</a:t>
            </a:r>
            <a:r>
              <a:rPr lang="en-US" altLang="zh-TW" sz="1400" b="0" i="0" smtClean="0">
                <a:solidFill>
                  <a:srgbClr val="1F2328"/>
                </a:solidFill>
                <a:effectLst/>
                <a:latin typeface="-apple-system"/>
              </a:rPr>
              <a:t>1</a:t>
            </a:r>
            <a:r>
              <a:rPr lang="zh-TW" altLang="en-US" sz="1400" b="0" i="0" smtClean="0">
                <a:solidFill>
                  <a:srgbClr val="1F2328"/>
                </a:solidFill>
                <a:effectLst/>
                <a:latin typeface="-apple-system"/>
              </a:rPr>
              <a:t>，最小為</a:t>
            </a:r>
            <a:r>
              <a:rPr lang="en-US" altLang="zh-TW" sz="1400" b="0" i="0" smtClean="0">
                <a:solidFill>
                  <a:srgbClr val="1F2328"/>
                </a:solidFill>
                <a:effectLst/>
                <a:latin typeface="-apple-system"/>
              </a:rPr>
              <a:t>0</a:t>
            </a:r>
            <a:r>
              <a:rPr lang="zh-TW" altLang="en-US" sz="1400" b="0" i="0" smtClean="0">
                <a:solidFill>
                  <a:srgbClr val="1F2328"/>
                </a:solidFill>
                <a:effectLst/>
                <a:latin typeface="-apple-system"/>
              </a:rPr>
              <a:t>，以以下圖為例，可以得知在</a:t>
            </a:r>
            <a:r>
              <a:rPr lang="en-US" altLang="zh-TW" sz="1400" b="0" i="0" smtClean="0">
                <a:solidFill>
                  <a:srgbClr val="1F2328"/>
                </a:solidFill>
                <a:effectLst/>
                <a:latin typeface="-apple-system"/>
              </a:rPr>
              <a:t>confidence score = 0.603</a:t>
            </a:r>
            <a:r>
              <a:rPr lang="zh-TW" altLang="en-US" sz="1400" b="0" i="0" smtClean="0">
                <a:solidFill>
                  <a:srgbClr val="1F2328"/>
                </a:solidFill>
                <a:effectLst/>
                <a:latin typeface="-apple-system"/>
              </a:rPr>
              <a:t>，則模型在</a:t>
            </a:r>
            <a:r>
              <a:rPr lang="en-US" altLang="zh-TW" sz="1400" b="0" i="0" smtClean="0">
                <a:solidFill>
                  <a:srgbClr val="1F2328"/>
                </a:solidFill>
                <a:effectLst/>
                <a:latin typeface="-apple-system"/>
              </a:rPr>
              <a:t>validation datasets </a:t>
            </a:r>
            <a:r>
              <a:rPr lang="zh-TW" altLang="en-US" sz="1400" b="0" i="0" smtClean="0">
                <a:solidFill>
                  <a:srgbClr val="1F2328"/>
                </a:solidFill>
                <a:effectLst/>
                <a:latin typeface="-apple-system"/>
              </a:rPr>
              <a:t>上有較好的成績。</a:t>
            </a:r>
            <a:endParaRPr lang="zh-TW" altLang="en-US" sz="1400"/>
          </a:p>
        </p:txBody>
      </p:sp>
      <p:sp>
        <p:nvSpPr>
          <p:cNvPr id="11" name="矩形 10"/>
          <p:cNvSpPr/>
          <p:nvPr/>
        </p:nvSpPr>
        <p:spPr>
          <a:xfrm>
            <a:off x="6173585" y="5020864"/>
            <a:ext cx="6096000" cy="1754326"/>
          </a:xfrm>
          <a:prstGeom prst="rect">
            <a:avLst/>
          </a:prstGeom>
        </p:spPr>
        <p:txBody>
          <a:bodyPr>
            <a:spAutoFit/>
          </a:bodyPr>
          <a:lstStyle/>
          <a:p>
            <a:r>
              <a:rPr lang="en-US" altLang="zh-TW" sz="1200" b="0" i="0" smtClean="0">
                <a:solidFill>
                  <a:srgbClr val="1F2328"/>
                </a:solidFill>
                <a:effectLst/>
                <a:latin typeface="-apple-system"/>
              </a:rPr>
              <a:t>PR </a:t>
            </a:r>
            <a:r>
              <a:rPr lang="zh-TW" altLang="en-US" sz="1200" b="0" i="0" smtClean="0">
                <a:solidFill>
                  <a:srgbClr val="1F2328"/>
                </a:solidFill>
                <a:effectLst/>
                <a:latin typeface="-apple-system"/>
              </a:rPr>
              <a:t>曲線中</a:t>
            </a:r>
            <a:r>
              <a:rPr lang="en-US" altLang="zh-TW" sz="1200" b="0" i="0" smtClean="0">
                <a:solidFill>
                  <a:srgbClr val="1F2328"/>
                </a:solidFill>
                <a:effectLst/>
                <a:latin typeface="-apple-system"/>
              </a:rPr>
              <a:t>P</a:t>
            </a:r>
            <a:r>
              <a:rPr lang="zh-TW" altLang="en-US" sz="1200" b="0" i="0" smtClean="0">
                <a:solidFill>
                  <a:srgbClr val="1F2328"/>
                </a:solidFill>
                <a:effectLst/>
                <a:latin typeface="-apple-system"/>
              </a:rPr>
              <a:t>代表的</a:t>
            </a:r>
            <a:r>
              <a:rPr lang="en-US" altLang="zh-TW" sz="1200" b="0" i="0" smtClean="0">
                <a:solidFill>
                  <a:srgbClr val="1F2328"/>
                </a:solidFill>
                <a:effectLst/>
                <a:latin typeface="-apple-system"/>
              </a:rPr>
              <a:t>precision</a:t>
            </a:r>
            <a:r>
              <a:rPr lang="zh-TW" altLang="en-US" sz="1200" b="0" i="0" smtClean="0">
                <a:solidFill>
                  <a:srgbClr val="1F2328"/>
                </a:solidFill>
                <a:effectLst/>
                <a:latin typeface="-apple-system"/>
              </a:rPr>
              <a:t>，</a:t>
            </a:r>
            <a:r>
              <a:rPr lang="en-US" altLang="zh-TW" sz="1200" b="0" i="0" smtClean="0">
                <a:solidFill>
                  <a:srgbClr val="1F2328"/>
                </a:solidFill>
                <a:effectLst/>
                <a:latin typeface="-apple-system"/>
              </a:rPr>
              <a:t>R</a:t>
            </a:r>
            <a:r>
              <a:rPr lang="zh-TW" altLang="en-US" sz="1200" b="0" i="0" smtClean="0">
                <a:solidFill>
                  <a:srgbClr val="1F2328"/>
                </a:solidFill>
                <a:effectLst/>
                <a:latin typeface="-apple-system"/>
              </a:rPr>
              <a:t>代表的是</a:t>
            </a:r>
            <a:r>
              <a:rPr lang="en-US" altLang="zh-TW" sz="1200" b="0" i="0" smtClean="0">
                <a:solidFill>
                  <a:srgbClr val="1F2328"/>
                </a:solidFill>
                <a:effectLst/>
                <a:latin typeface="-apple-system"/>
              </a:rPr>
              <a:t>Recall</a:t>
            </a:r>
            <a:r>
              <a:rPr lang="zh-TW" altLang="en-US" sz="1200" b="0" i="0" smtClean="0">
                <a:solidFill>
                  <a:srgbClr val="1F2328"/>
                </a:solidFill>
                <a:effectLst/>
                <a:latin typeface="-apple-system"/>
              </a:rPr>
              <a:t>，他們</a:t>
            </a:r>
            <a:r>
              <a:rPr lang="zh-TW" altLang="en-US" sz="1200">
                <a:solidFill>
                  <a:srgbClr val="1F2328"/>
                </a:solidFill>
                <a:latin typeface="-apple-system"/>
              </a:rPr>
              <a:t>兩</a:t>
            </a:r>
            <a:r>
              <a:rPr lang="zh-TW" altLang="en-US" sz="1200" b="0" i="0" smtClean="0">
                <a:solidFill>
                  <a:srgbClr val="1F2328"/>
                </a:solidFill>
                <a:effectLst/>
                <a:latin typeface="-apple-system"/>
              </a:rPr>
              <a:t>著之間是一個矛盾的性能指標，及一個值越高，另一個值越低</a:t>
            </a:r>
            <a:r>
              <a:rPr lang="en-US" altLang="zh-TW" sz="1200" b="0" i="0" smtClean="0">
                <a:solidFill>
                  <a:srgbClr val="1F2328"/>
                </a:solidFill>
                <a:effectLst/>
                <a:latin typeface="-apple-system"/>
              </a:rPr>
              <a:t>;</a:t>
            </a:r>
            <a:r>
              <a:rPr lang="zh-TW" altLang="en-US" sz="1200" smtClean="0"/>
              <a:t/>
            </a:r>
            <a:br>
              <a:rPr lang="zh-TW" altLang="en-US" sz="1200" smtClean="0"/>
            </a:br>
            <a:r>
              <a:rPr lang="zh-TW" altLang="en-US" sz="1200" b="0" i="0" smtClean="0">
                <a:solidFill>
                  <a:srgbClr val="1F2328"/>
                </a:solidFill>
                <a:effectLst/>
                <a:latin typeface="-apple-system"/>
              </a:rPr>
              <a:t>提高</a:t>
            </a:r>
            <a:r>
              <a:rPr lang="en-US" altLang="zh-TW" sz="1200" b="0" i="0" smtClean="0">
                <a:solidFill>
                  <a:srgbClr val="1F2328"/>
                </a:solidFill>
                <a:effectLst/>
                <a:latin typeface="-apple-system"/>
              </a:rPr>
              <a:t>Precision(TP/(TP+FP)) &gt;&gt; </a:t>
            </a:r>
            <a:r>
              <a:rPr lang="zh-TW" altLang="en-US" sz="1200" b="0" i="0" smtClean="0">
                <a:solidFill>
                  <a:srgbClr val="1F2328"/>
                </a:solidFill>
                <a:effectLst/>
                <a:latin typeface="-apple-system"/>
              </a:rPr>
              <a:t>則</a:t>
            </a:r>
            <a:r>
              <a:rPr lang="en-US" altLang="zh-TW" sz="1200" b="0" i="0" smtClean="0">
                <a:solidFill>
                  <a:srgbClr val="1F2328"/>
                </a:solidFill>
                <a:effectLst/>
                <a:latin typeface="-apple-system"/>
              </a:rPr>
              <a:t>FP</a:t>
            </a:r>
            <a:r>
              <a:rPr lang="zh-TW" altLang="en-US" sz="1200" b="0" i="0" smtClean="0">
                <a:solidFill>
                  <a:srgbClr val="1F2328"/>
                </a:solidFill>
                <a:effectLst/>
                <a:latin typeface="-apple-system"/>
              </a:rPr>
              <a:t>越小</a:t>
            </a:r>
            <a:r>
              <a:rPr lang="zh-TW" altLang="en-US" sz="1200" smtClean="0"/>
              <a:t/>
            </a:r>
            <a:br>
              <a:rPr lang="zh-TW" altLang="en-US" sz="1200" smtClean="0"/>
            </a:br>
            <a:r>
              <a:rPr lang="zh-TW" altLang="en-US" sz="1200" b="0" i="0" smtClean="0">
                <a:solidFill>
                  <a:srgbClr val="1F2328"/>
                </a:solidFill>
                <a:effectLst/>
                <a:latin typeface="-apple-system"/>
              </a:rPr>
              <a:t>提高</a:t>
            </a:r>
            <a:r>
              <a:rPr lang="en-US" altLang="zh-TW" sz="1200" b="0" i="0" smtClean="0">
                <a:solidFill>
                  <a:srgbClr val="1F2328"/>
                </a:solidFill>
                <a:effectLst/>
                <a:latin typeface="-apple-system"/>
              </a:rPr>
              <a:t>Recall(TP/(TP+FN)) &gt;&gt; </a:t>
            </a:r>
            <a:r>
              <a:rPr lang="zh-TW" altLang="en-US" sz="1200" b="0" i="0" smtClean="0">
                <a:solidFill>
                  <a:srgbClr val="1F2328"/>
                </a:solidFill>
                <a:effectLst/>
                <a:latin typeface="-apple-system"/>
              </a:rPr>
              <a:t>則</a:t>
            </a:r>
            <a:r>
              <a:rPr lang="en-US" altLang="zh-TW" sz="1200" b="0" i="0" smtClean="0">
                <a:solidFill>
                  <a:srgbClr val="1F2328"/>
                </a:solidFill>
                <a:effectLst/>
                <a:latin typeface="-apple-system"/>
              </a:rPr>
              <a:t>FN</a:t>
            </a:r>
            <a:r>
              <a:rPr lang="zh-TW" altLang="en-US" sz="1200" b="0" i="0" smtClean="0">
                <a:solidFill>
                  <a:srgbClr val="1F2328"/>
                </a:solidFill>
                <a:effectLst/>
                <a:latin typeface="-apple-system"/>
              </a:rPr>
              <a:t>越小</a:t>
            </a:r>
            <a:endParaRPr lang="en-US" altLang="zh-TW" sz="1200" b="0" i="0" smtClean="0">
              <a:solidFill>
                <a:srgbClr val="1F2328"/>
              </a:solidFill>
              <a:effectLst/>
              <a:latin typeface="-apple-system"/>
            </a:endParaRPr>
          </a:p>
          <a:p>
            <a:endParaRPr lang="en-US" altLang="zh-TW" sz="1200">
              <a:solidFill>
                <a:srgbClr val="1F2328"/>
              </a:solidFill>
              <a:latin typeface="-apple-system"/>
            </a:endParaRPr>
          </a:p>
          <a:p>
            <a:r>
              <a:rPr lang="en-US" altLang="zh-TW" sz="1200" smtClean="0"/>
              <a:t>For example:</a:t>
            </a:r>
          </a:p>
          <a:p>
            <a:r>
              <a:rPr lang="zh-TW" altLang="en-US" sz="1200" smtClean="0"/>
              <a:t>全部被預測成正樣本</a:t>
            </a:r>
            <a:r>
              <a:rPr lang="en-US" altLang="zh-TW" sz="1200" smtClean="0"/>
              <a:t>&gt;&gt;</a:t>
            </a:r>
            <a:r>
              <a:rPr lang="zh-TW" altLang="en-US" sz="1200" smtClean="0"/>
              <a:t> </a:t>
            </a:r>
            <a:r>
              <a:rPr lang="en-US" altLang="zh-TW" sz="1200" smtClean="0"/>
              <a:t>precision</a:t>
            </a:r>
            <a:r>
              <a:rPr lang="zh-TW" altLang="en-US" sz="1200" smtClean="0"/>
              <a:t> 很低，</a:t>
            </a:r>
            <a:r>
              <a:rPr lang="en-US" altLang="zh-TW" sz="1200" smtClean="0"/>
              <a:t>recall </a:t>
            </a:r>
            <a:r>
              <a:rPr lang="zh-TW" altLang="en-US" sz="1200" smtClean="0"/>
              <a:t>為</a:t>
            </a:r>
            <a:r>
              <a:rPr lang="en-US" altLang="zh-TW" sz="1200" smtClean="0"/>
              <a:t>100%</a:t>
            </a:r>
          </a:p>
          <a:p>
            <a:r>
              <a:rPr lang="zh-TW" altLang="en-US" sz="1200" smtClean="0"/>
              <a:t>全部被預測成負樣本</a:t>
            </a:r>
            <a:r>
              <a:rPr lang="en-US" altLang="zh-TW" sz="1200" smtClean="0"/>
              <a:t>&gt;&gt;</a:t>
            </a:r>
            <a:r>
              <a:rPr lang="zh-TW" altLang="en-US" sz="1200" smtClean="0"/>
              <a:t> </a:t>
            </a:r>
            <a:r>
              <a:rPr lang="en-US" altLang="zh-TW" sz="1200" smtClean="0"/>
              <a:t>recall</a:t>
            </a:r>
            <a:r>
              <a:rPr lang="zh-TW" altLang="en-US" sz="1200" smtClean="0"/>
              <a:t> 很低，</a:t>
            </a:r>
            <a:r>
              <a:rPr lang="en-US" altLang="zh-TW" sz="1200" smtClean="0"/>
              <a:t> precision </a:t>
            </a:r>
            <a:r>
              <a:rPr lang="zh-TW" altLang="en-US" sz="1200" smtClean="0"/>
              <a:t>為</a:t>
            </a:r>
            <a:r>
              <a:rPr lang="en-US" altLang="zh-TW" sz="1200" smtClean="0"/>
              <a:t>100%</a:t>
            </a:r>
          </a:p>
          <a:p>
            <a:endParaRPr lang="zh-TW" altLang="en-US" sz="1200"/>
          </a:p>
        </p:txBody>
      </p:sp>
    </p:spTree>
    <p:extLst>
      <p:ext uri="{BB962C8B-B14F-4D97-AF65-F5344CB8AC3E}">
        <p14:creationId xmlns:p14="http://schemas.microsoft.com/office/powerpoint/2010/main" val="1900695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12</a:t>
            </a:fld>
            <a:endParaRPr lang="zh-TW" altLang="en-US"/>
          </a:p>
        </p:txBody>
      </p:sp>
      <p:sp>
        <p:nvSpPr>
          <p:cNvPr id="5" name="矩形 4"/>
          <p:cNvSpPr/>
          <p:nvPr/>
        </p:nvSpPr>
        <p:spPr>
          <a:xfrm>
            <a:off x="-361819" y="0"/>
            <a:ext cx="6937186"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(3/4)</a:t>
            </a:r>
          </a:p>
        </p:txBody>
      </p:sp>
      <p:pic>
        <p:nvPicPr>
          <p:cNvPr id="6" name="圖片 5"/>
          <p:cNvPicPr>
            <a:picLocks noChangeAspect="1"/>
          </p:cNvPicPr>
          <p:nvPr/>
        </p:nvPicPr>
        <p:blipFill>
          <a:blip r:embed="rId2"/>
          <a:stretch>
            <a:fillRect/>
          </a:stretch>
        </p:blipFill>
        <p:spPr>
          <a:xfrm>
            <a:off x="0" y="740503"/>
            <a:ext cx="7082442" cy="5980972"/>
          </a:xfrm>
          <a:prstGeom prst="rect">
            <a:avLst/>
          </a:prstGeom>
        </p:spPr>
      </p:pic>
      <p:sp>
        <p:nvSpPr>
          <p:cNvPr id="7" name="矩形 6"/>
          <p:cNvSpPr/>
          <p:nvPr/>
        </p:nvSpPr>
        <p:spPr>
          <a:xfrm>
            <a:off x="7082442" y="740503"/>
            <a:ext cx="5109558" cy="4278094"/>
          </a:xfrm>
          <a:prstGeom prst="rect">
            <a:avLst/>
          </a:prstGeom>
        </p:spPr>
        <p:txBody>
          <a:bodyPr wrap="square">
            <a:spAutoFit/>
          </a:bodyPr>
          <a:lstStyle/>
          <a:p>
            <a:pPr marL="285750" indent="-285750">
              <a:buFont typeface="Arial" panose="020B0604020202020204" pitchFamily="34" charset="0"/>
              <a:buChar char="•"/>
            </a:pPr>
            <a:r>
              <a:rPr lang="zh-TW" altLang="en-US" sz="1600" b="1" i="0" smtClean="0">
                <a:solidFill>
                  <a:srgbClr val="C00000"/>
                </a:solidFill>
                <a:effectLst/>
                <a:latin typeface="標楷體" panose="03000509000000000000" pitchFamily="65" charset="-120"/>
                <a:ea typeface="標楷體" panose="03000509000000000000" pitchFamily="65" charset="-120"/>
              </a:rPr>
              <a:t>左上角</a:t>
            </a:r>
            <a:r>
              <a:rPr lang="zh-TW" altLang="en-US" sz="1600" b="0" i="0" smtClean="0">
                <a:solidFill>
                  <a:srgbClr val="1F2328"/>
                </a:solidFill>
                <a:effectLst/>
                <a:latin typeface="標楷體" panose="03000509000000000000" pitchFamily="65" charset="-120"/>
                <a:ea typeface="標楷體" panose="03000509000000000000" pitchFamily="65" charset="-120"/>
              </a:rPr>
              <a:t>代表真實標籤是腫瘤，預測出來也為腫瘤的機率。</a:t>
            </a:r>
            <a:endParaRPr lang="en-US" altLang="zh-TW" sz="1600" b="0" i="0" smtClean="0">
              <a:solidFill>
                <a:srgbClr val="1F2328"/>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b="1" i="0" smtClean="0">
                <a:solidFill>
                  <a:srgbClr val="C00000"/>
                </a:solidFill>
                <a:effectLst/>
                <a:latin typeface="標楷體" panose="03000509000000000000" pitchFamily="65" charset="-120"/>
                <a:ea typeface="標楷體" panose="03000509000000000000" pitchFamily="65" charset="-120"/>
              </a:rPr>
              <a:t>左下角</a:t>
            </a:r>
            <a:r>
              <a:rPr lang="zh-TW" altLang="en-US" sz="1600" b="0" i="0" smtClean="0">
                <a:solidFill>
                  <a:srgbClr val="1F2328"/>
                </a:solidFill>
                <a:effectLst/>
                <a:latin typeface="標楷體" panose="03000509000000000000" pitchFamily="65" charset="-120"/>
                <a:ea typeface="標楷體" panose="03000509000000000000" pitchFamily="65" charset="-120"/>
              </a:rPr>
              <a:t>代表真實標籤是腫瘤，預測出來為背景 </a:t>
            </a:r>
            <a:r>
              <a:rPr lang="en-US" altLang="zh-TW" sz="1600" b="0" i="0" smtClean="0">
                <a:solidFill>
                  <a:srgbClr val="1F2328"/>
                </a:solidFill>
                <a:effectLst/>
                <a:latin typeface="標楷體" panose="03000509000000000000" pitchFamily="65" charset="-120"/>
                <a:ea typeface="標楷體" panose="03000509000000000000" pitchFamily="65" charset="-120"/>
              </a:rPr>
              <a:t>(</a:t>
            </a:r>
            <a:r>
              <a:rPr lang="zh-TW" altLang="en-US" sz="1600" b="0" i="0" smtClean="0">
                <a:solidFill>
                  <a:srgbClr val="1F2328"/>
                </a:solidFill>
                <a:effectLst/>
                <a:latin typeface="標楷體" panose="03000509000000000000" pitchFamily="65" charset="-120"/>
                <a:ea typeface="標楷體" panose="03000509000000000000" pitchFamily="65" charset="-120"/>
              </a:rPr>
              <a:t>代表背景</a:t>
            </a:r>
            <a:r>
              <a:rPr lang="en-US" altLang="zh-TW" sz="1600" b="0" i="0" smtClean="0">
                <a:solidFill>
                  <a:srgbClr val="1F2328"/>
                </a:solidFill>
                <a:effectLst/>
                <a:latin typeface="標楷體" panose="03000509000000000000" pitchFamily="65" charset="-120"/>
                <a:ea typeface="標楷體" panose="03000509000000000000" pitchFamily="65" charset="-120"/>
              </a:rPr>
              <a:t>)</a:t>
            </a:r>
            <a:r>
              <a:rPr lang="zh-TW" altLang="en-US" sz="1600" b="0" i="0" smtClean="0">
                <a:solidFill>
                  <a:srgbClr val="1F2328"/>
                </a:solidFill>
                <a:effectLst/>
                <a:latin typeface="標楷體" panose="03000509000000000000" pitchFamily="65" charset="-120"/>
                <a:ea typeface="標楷體" panose="03000509000000000000" pitchFamily="65" charset="-120"/>
              </a:rPr>
              <a:t>的機率。</a:t>
            </a:r>
            <a:r>
              <a:rPr lang="zh-TW" altLang="en-US" sz="1600" smtClean="0">
                <a:latin typeface="標楷體" panose="03000509000000000000" pitchFamily="65" charset="-120"/>
                <a:ea typeface="標楷體" panose="03000509000000000000" pitchFamily="65" charset="-120"/>
              </a:rPr>
              <a:t/>
            </a:r>
            <a:br>
              <a:rPr lang="zh-TW" altLang="en-US" sz="1600" smtClean="0">
                <a:latin typeface="標楷體" panose="03000509000000000000" pitchFamily="65" charset="-120"/>
                <a:ea typeface="標楷體" panose="03000509000000000000" pitchFamily="65" charset="-120"/>
              </a:rPr>
            </a:b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1600" b="1" smtClean="0">
                <a:solidFill>
                  <a:srgbClr val="C00000"/>
                </a:solidFill>
                <a:latin typeface="標楷體" panose="03000509000000000000" pitchFamily="65" charset="-120"/>
                <a:ea typeface="標楷體" panose="03000509000000000000" pitchFamily="65" charset="-120"/>
              </a:rPr>
              <a:t>Background FP </a:t>
            </a:r>
            <a:r>
              <a:rPr lang="zh-TW" altLang="en-US" sz="1600" smtClean="0">
                <a:latin typeface="標楷體" panose="03000509000000000000" pitchFamily="65" charset="-120"/>
                <a:ea typeface="標楷體" panose="03000509000000000000" pitchFamily="65" charset="-120"/>
              </a:rPr>
              <a:t>代表被檢測為背景，但實際非背景。</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1600" b="1" smtClean="0">
                <a:solidFill>
                  <a:srgbClr val="C00000"/>
                </a:solidFill>
                <a:latin typeface="標楷體" panose="03000509000000000000" pitchFamily="65" charset="-120"/>
                <a:ea typeface="標楷體" panose="03000509000000000000" pitchFamily="65" charset="-120"/>
              </a:rPr>
              <a:t>Background FN </a:t>
            </a:r>
            <a:r>
              <a:rPr lang="zh-TW" altLang="en-US" sz="1600" smtClean="0">
                <a:latin typeface="標楷體" panose="03000509000000000000" pitchFamily="65" charset="-120"/>
                <a:ea typeface="標楷體" panose="03000509000000000000" pitchFamily="65" charset="-120"/>
              </a:rPr>
              <a:t>代表被檢測為非背景，但實際為腫瘤。</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160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smtClean="0">
                <a:latin typeface="標楷體" panose="03000509000000000000" pitchFamily="65" charset="-120"/>
                <a:ea typeface="標楷體" panose="03000509000000000000" pitchFamily="65" charset="-120"/>
              </a:rPr>
              <a:t>根據</a:t>
            </a:r>
            <a:r>
              <a:rPr lang="en-US" altLang="zh-TW" sz="1600" smtClean="0">
                <a:latin typeface="標楷體" panose="03000509000000000000" pitchFamily="65" charset="-120"/>
                <a:ea typeface="標楷體" panose="03000509000000000000" pitchFamily="65" charset="-120"/>
              </a:rPr>
              <a:t>background FP,FN</a:t>
            </a:r>
            <a:r>
              <a:rPr lang="zh-TW" altLang="en-US" sz="1600">
                <a:latin typeface="標楷體" panose="03000509000000000000" pitchFamily="65" charset="-120"/>
                <a:ea typeface="標楷體" panose="03000509000000000000" pitchFamily="65" charset="-120"/>
              </a:rPr>
              <a:t>的</a:t>
            </a:r>
            <a:r>
              <a:rPr lang="zh-TW" altLang="en-US" sz="1600" smtClean="0">
                <a:latin typeface="標楷體" panose="03000509000000000000" pitchFamily="65" charset="-120"/>
                <a:ea typeface="標楷體" panose="03000509000000000000" pitchFamily="65" charset="-120"/>
              </a:rPr>
              <a:t>定義，</a:t>
            </a:r>
            <a:r>
              <a:rPr lang="zh-TW" altLang="en-US" sz="1600" b="1" smtClean="0">
                <a:solidFill>
                  <a:srgbClr val="C00000"/>
                </a:solidFill>
                <a:latin typeface="標楷體" panose="03000509000000000000" pitchFamily="65" charset="-120"/>
                <a:ea typeface="標楷體" panose="03000509000000000000" pitchFamily="65" charset="-120"/>
              </a:rPr>
              <a:t>右下角</a:t>
            </a:r>
            <a:r>
              <a:rPr lang="zh-TW" altLang="en-US" sz="1600" smtClean="0">
                <a:latin typeface="標楷體" panose="03000509000000000000" pitchFamily="65" charset="-120"/>
                <a:ea typeface="標楷體" panose="03000509000000000000" pitchFamily="65" charset="-120"/>
              </a:rPr>
              <a:t>代表同時被檢測為背景以及非背景，這種可能性為</a:t>
            </a:r>
            <a:r>
              <a:rPr lang="en-US" altLang="zh-TW" sz="1600" smtClean="0">
                <a:latin typeface="標楷體" panose="03000509000000000000" pitchFamily="65" charset="-120"/>
                <a:ea typeface="標楷體" panose="03000509000000000000" pitchFamily="65" charset="-120"/>
              </a:rPr>
              <a:t>0</a:t>
            </a:r>
            <a:r>
              <a:rPr lang="zh-TW" altLang="en-US" sz="1600" smtClean="0">
                <a:latin typeface="標楷體" panose="03000509000000000000" pitchFamily="65" charset="-120"/>
                <a:ea typeface="標楷體" panose="03000509000000000000" pitchFamily="65" charset="-120"/>
              </a:rPr>
              <a:t>。</a:t>
            </a: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160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1600" smtClean="0">
                <a:latin typeface="標楷體" panose="03000509000000000000" pitchFamily="65" charset="-120"/>
                <a:ea typeface="標楷體" panose="03000509000000000000" pitchFamily="65" charset="-120"/>
              </a:rPr>
              <a:t>只有一個類別的情況下，</a:t>
            </a:r>
            <a:r>
              <a:rPr lang="zh-TW" altLang="en-US" sz="1600" b="1" smtClean="0">
                <a:solidFill>
                  <a:srgbClr val="C00000"/>
                </a:solidFill>
                <a:latin typeface="標楷體" panose="03000509000000000000" pitchFamily="65" charset="-120"/>
                <a:ea typeface="標楷體" panose="03000509000000000000" pitchFamily="65" charset="-120"/>
              </a:rPr>
              <a:t>右上角</a:t>
            </a:r>
            <a:r>
              <a:rPr lang="zh-TW" altLang="en-US" sz="1600" smtClean="0">
                <a:latin typeface="標楷體" panose="03000509000000000000" pitchFamily="65" charset="-120"/>
                <a:ea typeface="標楷體" panose="03000509000000000000" pitchFamily="65" charset="-120"/>
              </a:rPr>
              <a:t>的分母以及分子數量一致，</a:t>
            </a:r>
            <a:r>
              <a:rPr lang="zh-TW" altLang="en-US" sz="1600" smtClean="0">
                <a:solidFill>
                  <a:srgbClr val="C00000"/>
                </a:solidFill>
                <a:latin typeface="標楷體" panose="03000509000000000000" pitchFamily="65" charset="-120"/>
                <a:ea typeface="標楷體" panose="03000509000000000000" pitchFamily="65" charset="-120"/>
              </a:rPr>
              <a:t>背景被檢測為有物體的數量</a:t>
            </a:r>
            <a:r>
              <a:rPr lang="en-US" altLang="zh-TW" sz="1600" smtClean="0">
                <a:solidFill>
                  <a:srgbClr val="C00000"/>
                </a:solidFill>
                <a:latin typeface="標楷體" panose="03000509000000000000" pitchFamily="65" charset="-120"/>
                <a:ea typeface="標楷體" panose="03000509000000000000" pitchFamily="65" charset="-120"/>
              </a:rPr>
              <a:t>=</a:t>
            </a:r>
            <a:r>
              <a:rPr lang="zh-TW" altLang="en-US" sz="1600" smtClean="0">
                <a:solidFill>
                  <a:srgbClr val="C00000"/>
                </a:solidFill>
                <a:latin typeface="標楷體" panose="03000509000000000000" pitchFamily="65" charset="-120"/>
                <a:ea typeface="標楷體" panose="03000509000000000000" pitchFamily="65" charset="-120"/>
              </a:rPr>
              <a:t>背景被檢測為有腫瘤的數量。</a:t>
            </a:r>
            <a:br>
              <a:rPr lang="zh-TW" altLang="en-US" sz="1600" smtClean="0">
                <a:solidFill>
                  <a:srgbClr val="C00000"/>
                </a:solidFill>
                <a:latin typeface="標楷體" panose="03000509000000000000" pitchFamily="65" charset="-120"/>
                <a:ea typeface="標楷體" panose="03000509000000000000" pitchFamily="65" charset="-120"/>
              </a:rPr>
            </a:br>
            <a:r>
              <a:rPr lang="zh-TW" altLang="en-US" sz="1600" smtClean="0">
                <a:latin typeface="標楷體" panose="03000509000000000000" pitchFamily="65" charset="-120"/>
                <a:ea typeface="標楷體" panose="03000509000000000000" pitchFamily="65" charset="-120"/>
              </a:rPr>
              <a:t/>
            </a:r>
            <a:br>
              <a:rPr lang="zh-TW" altLang="en-US" sz="1600" smtClean="0">
                <a:latin typeface="標楷體" panose="03000509000000000000" pitchFamily="65" charset="-120"/>
                <a:ea typeface="標楷體" panose="03000509000000000000" pitchFamily="65" charset="-120"/>
              </a:rPr>
            </a:br>
            <a:endParaRPr lang="zh-TW" altLang="en-US" sz="160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5030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13</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2.4 YOLOv7</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訓練</a:t>
            </a:r>
            <a:r>
              <a:rPr lang="zh-TW" altLang="en-US" sz="2800">
                <a:latin typeface="標楷體" panose="03000509000000000000" pitchFamily="65" charset="-120"/>
                <a:ea typeface="標楷體" panose="03000509000000000000" pitchFamily="65" charset="-120"/>
                <a:cs typeface="Times New Roman" panose="02020603050405020304" pitchFamily="18" charset="0"/>
              </a:rPr>
              <a:t>數據</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分析</a:t>
            </a:r>
            <a:r>
              <a:rPr lang="en-US" altLang="zh-TW" sz="2800" smtClean="0">
                <a:latin typeface="標楷體" panose="03000509000000000000" pitchFamily="65" charset="-120"/>
                <a:ea typeface="標楷體" panose="03000509000000000000" pitchFamily="65" charset="-120"/>
                <a:cs typeface="Times New Roman" panose="02020603050405020304" pitchFamily="18" charset="0"/>
              </a:rPr>
              <a:t>(4/4)</a:t>
            </a:r>
          </a:p>
        </p:txBody>
      </p:sp>
      <p:pic>
        <p:nvPicPr>
          <p:cNvPr id="6" name="圖片 5"/>
          <p:cNvPicPr>
            <a:picLocks noChangeAspect="1"/>
          </p:cNvPicPr>
          <p:nvPr/>
        </p:nvPicPr>
        <p:blipFill>
          <a:blip r:embed="rId2"/>
          <a:stretch>
            <a:fillRect/>
          </a:stretch>
        </p:blipFill>
        <p:spPr>
          <a:xfrm>
            <a:off x="1047403" y="1252336"/>
            <a:ext cx="9908237" cy="5361709"/>
          </a:xfrm>
          <a:prstGeom prst="rect">
            <a:avLst/>
          </a:prstGeom>
        </p:spPr>
      </p:pic>
      <p:sp>
        <p:nvSpPr>
          <p:cNvPr id="7" name="文字方塊 6"/>
          <p:cNvSpPr txBox="1"/>
          <p:nvPr/>
        </p:nvSpPr>
        <p:spPr>
          <a:xfrm>
            <a:off x="1047403" y="775574"/>
            <a:ext cx="6026727" cy="369332"/>
          </a:xfrm>
          <a:prstGeom prst="rect">
            <a:avLst/>
          </a:prstGeom>
          <a:noFill/>
        </p:spPr>
        <p:txBody>
          <a:bodyPr wrap="square" rtlCol="0">
            <a:spAutoFit/>
          </a:bodyPr>
          <a:lstStyle/>
          <a:p>
            <a:r>
              <a:rPr lang="zh-TW" altLang="en-US" smtClean="0"/>
              <a:t>視覺化</a:t>
            </a:r>
            <a:r>
              <a:rPr lang="en-US" altLang="zh-TW" smtClean="0"/>
              <a:t>validation datasets </a:t>
            </a:r>
            <a:r>
              <a:rPr lang="zh-TW" altLang="en-US" smtClean="0"/>
              <a:t>的 </a:t>
            </a:r>
            <a:r>
              <a:rPr lang="en-US" altLang="zh-TW" smtClean="0"/>
              <a:t>label </a:t>
            </a:r>
            <a:r>
              <a:rPr lang="zh-TW" altLang="en-US" smtClean="0"/>
              <a:t>以及</a:t>
            </a:r>
            <a:r>
              <a:rPr lang="en-US" altLang="zh-TW" smtClean="0"/>
              <a:t>prediction.</a:t>
            </a:r>
            <a:endParaRPr lang="zh-TW" altLang="en-US"/>
          </a:p>
        </p:txBody>
      </p:sp>
    </p:spTree>
    <p:extLst>
      <p:ext uri="{BB962C8B-B14F-4D97-AF65-F5344CB8AC3E}">
        <p14:creationId xmlns:p14="http://schemas.microsoft.com/office/powerpoint/2010/main" val="7962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602287" y="6389481"/>
            <a:ext cx="2743200" cy="365125"/>
          </a:xfrm>
        </p:spPr>
        <p:txBody>
          <a:bodyPr/>
          <a:lstStyle/>
          <a:p>
            <a:fld id="{130CB025-128C-4E41-A852-3342D168E73A}" type="slidenum">
              <a:rPr lang="zh-TW" altLang="en-US" smtClean="0"/>
              <a:t>14</a:t>
            </a:fld>
            <a:endParaRPr lang="zh-TW" altLang="en-US"/>
          </a:p>
        </p:txBody>
      </p:sp>
      <p:sp>
        <p:nvSpPr>
          <p:cNvPr id="5" name="矩形 4"/>
          <p:cNvSpPr/>
          <p:nvPr/>
        </p:nvSpPr>
        <p:spPr>
          <a:xfrm>
            <a:off x="-361819" y="0"/>
            <a:ext cx="4711546"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2.5 Evaluation Metrics (1/2)</a:t>
            </a:r>
          </a:p>
        </p:txBody>
      </p:sp>
      <mc:AlternateContent xmlns:mc="http://schemas.openxmlformats.org/markup-compatibility/2006" xmlns:a14="http://schemas.microsoft.com/office/drawing/2010/main">
        <mc:Choice Requires="a14">
          <p:sp>
            <p:nvSpPr>
              <p:cNvPr id="2" name="矩形 1"/>
              <p:cNvSpPr/>
              <p:nvPr/>
            </p:nvSpPr>
            <p:spPr>
              <a:xfrm>
                <a:off x="-361819" y="1186060"/>
                <a:ext cx="8088284"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Accuracy</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(1)</a:t>
                </a:r>
                <a:endParaRPr lang="zh-TW" altLang="zh-TW" kern="100">
                  <a:latin typeface="Calibri" panose="020F0502020204030204" pitchFamily="34"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61819" y="1186060"/>
                <a:ext cx="8088284" cy="749564"/>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1819" y="3466472"/>
                <a:ext cx="8964106"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m:t>
                    </m:r>
                    <m:r>
                      <a:rPr lang="en-US" altLang="zh-TW" kern="10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(2)</a:t>
                </a:r>
                <a:endParaRPr lang="zh-TW" altLang="zh-TW" kern="100">
                  <a:latin typeface="Calibri" panose="020F0502020204030204" pitchFamily="34"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61819" y="3466472"/>
                <a:ext cx="8964106" cy="74956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4800" y="5693337"/>
                <a:ext cx="8981476" cy="696729"/>
              </a:xfrm>
              <a:prstGeom prst="rect">
                <a:avLst/>
              </a:prstGeom>
            </p:spPr>
            <p:txBody>
              <a:bodyPr wrap="square">
                <a:spAutoFit/>
              </a:bodyPr>
              <a:lstStyle/>
              <a:p>
                <a:pPr marL="6096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(3)</a:t>
                </a:r>
                <a:endParaRPr lang="zh-TW" altLang="zh-TW" kern="100">
                  <a:latin typeface="Calibri" panose="020F0502020204030204" pitchFamily="34"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4800" y="5693337"/>
                <a:ext cx="8981476" cy="696729"/>
              </a:xfrm>
              <a:prstGeom prst="rect">
                <a:avLst/>
              </a:prstGeom>
              <a:blipFill>
                <a:blip r:embed="rId4"/>
                <a:stretch>
                  <a:fillRect/>
                </a:stretch>
              </a:blipFill>
            </p:spPr>
            <p:txBody>
              <a:bodyPr/>
              <a:lstStyle/>
              <a:p>
                <a:r>
                  <a:rPr lang="zh-TW" altLang="en-US">
                    <a:noFill/>
                  </a:rPr>
                  <a:t> </a:t>
                </a:r>
              </a:p>
            </p:txBody>
          </p:sp>
        </mc:Fallback>
      </mc:AlternateContent>
      <p:sp>
        <p:nvSpPr>
          <p:cNvPr id="14" name="矩形 13"/>
          <p:cNvSpPr/>
          <p:nvPr/>
        </p:nvSpPr>
        <p:spPr>
          <a:xfrm>
            <a:off x="155609" y="699017"/>
            <a:ext cx="9038267" cy="504882"/>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準確率為所有樣本中，</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預測正確的比例</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，該指標顯示模型的綜合能力。</a:t>
            </a:r>
            <a:endParaRPr lang="zh-TW" altLang="zh-TW" sz="2000" kern="100">
              <a:latin typeface="Calibri" panose="020F0502020204030204" pitchFamily="34" charset="0"/>
              <a:cs typeface="Times New Roman" panose="02020603050405020304" pitchFamily="18" charset="0"/>
            </a:endParaRPr>
          </a:p>
        </p:txBody>
      </p:sp>
      <p:sp>
        <p:nvSpPr>
          <p:cNvPr id="15" name="矩形 14"/>
          <p:cNvSpPr/>
          <p:nvPr/>
        </p:nvSpPr>
        <p:spPr>
          <a:xfrm>
            <a:off x="155608" y="699017"/>
            <a:ext cx="9287650" cy="139579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55608" y="2529596"/>
            <a:ext cx="9395716" cy="1015663"/>
          </a:xfrm>
          <a:prstGeom prst="rect">
            <a:avLst/>
          </a:prstGeom>
        </p:spPr>
        <p:txBody>
          <a:bodyPr wrap="square">
            <a:spAutoFit/>
          </a:bodyPr>
          <a:lstStyle/>
          <a:p>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敏感度則代表在所有陽性樣本中，</a:t>
            </a:r>
            <a:r>
              <a:rPr lang="zh-TW" altLang="zh-TW" sz="2000" b="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正確預測為陽性的樣本比例</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，該指標在醫療領域中十分重要，它代表著漏檢測的風險這在醫療領域上是具有較大的代價，在統計學上我們又稱之為</a:t>
            </a:r>
            <a:r>
              <a:rPr lang="zh-TW" altLang="zh-TW" sz="2000">
                <a:latin typeface="Times New Roman" panose="02020603050405020304" pitchFamily="18" charset="0"/>
                <a:ea typeface="標楷體" panose="03000509000000000000" pitchFamily="65" charset="-120"/>
                <a:cs typeface="Times New Roman" panose="02020603050405020304" pitchFamily="18" charset="0"/>
              </a:rPr>
              <a:t>型一誤差</a:t>
            </a:r>
            <a:r>
              <a:rPr lang="en-US" altLang="zh-TW" sz="2000">
                <a:latin typeface="Times New Roman" panose="02020603050405020304" pitchFamily="18" charset="0"/>
                <a:ea typeface="標楷體" panose="03000509000000000000" pitchFamily="65" charset="-120"/>
              </a:rPr>
              <a:t>(Type I error)</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a:p>
        </p:txBody>
      </p:sp>
      <p:sp>
        <p:nvSpPr>
          <p:cNvPr id="17" name="矩形 16"/>
          <p:cNvSpPr/>
          <p:nvPr/>
        </p:nvSpPr>
        <p:spPr>
          <a:xfrm>
            <a:off x="155608" y="2486352"/>
            <a:ext cx="9287650" cy="17871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155608" y="4677674"/>
            <a:ext cx="9287650" cy="1015663"/>
          </a:xfrm>
          <a:prstGeom prst="rect">
            <a:avLst/>
          </a:prstGeom>
        </p:spPr>
        <p:txBody>
          <a:bodyPr wrap="square">
            <a:spAutoFit/>
          </a:bodyPr>
          <a:lstStyle/>
          <a:p>
            <a:pPr algn="just">
              <a:lnSpc>
                <a:spcPct val="150000"/>
              </a:lnSpc>
              <a:spcAft>
                <a:spcPts val="0"/>
              </a:spcAft>
            </a:pP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精確度則衡量陽性預測的準確性，通過測量正確預測的陽性樣本佔所有陽性預測的比例來實現。</a:t>
            </a:r>
            <a:r>
              <a:rPr lang="zh-TW" altLang="zh-TW" sz="2000" b="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該指標顯示模型減少偽陽性的能力</a:t>
            </a:r>
            <a:r>
              <a:rPr lang="zh-TW" altLang="zh-TW"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19" name="矩形 18"/>
          <p:cNvSpPr/>
          <p:nvPr/>
        </p:nvSpPr>
        <p:spPr>
          <a:xfrm>
            <a:off x="155608" y="4708326"/>
            <a:ext cx="9287650" cy="178718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185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15</a:t>
            </a:fld>
            <a:endParaRPr lang="zh-TW" altLang="en-US"/>
          </a:p>
        </p:txBody>
      </p:sp>
      <mc:AlternateContent xmlns:mc="http://schemas.openxmlformats.org/markup-compatibility/2006" xmlns:a14="http://schemas.microsoft.com/office/drawing/2010/main">
        <mc:Choice Requires="a14">
          <p:sp>
            <p:nvSpPr>
              <p:cNvPr id="5" name="矩形 4"/>
              <p:cNvSpPr/>
              <p:nvPr/>
            </p:nvSpPr>
            <p:spPr>
              <a:xfrm>
                <a:off x="-243998" y="4430754"/>
                <a:ext cx="8107837" cy="748603"/>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1</m:t>
                    </m:r>
                    <m:r>
                      <a:rPr lang="en-US" altLang="zh-TW" i="1"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Score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=2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x</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x</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Precision</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Sensitivitye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(6)</a:t>
                </a:r>
                <a:endParaRPr lang="zh-TW" altLang="zh-TW" kern="100">
                  <a:latin typeface="Calibri" panose="020F0502020204030204" pitchFamily="34"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3998" y="4430754"/>
                <a:ext cx="8107837" cy="748603"/>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85981" y="6199052"/>
                <a:ext cx="7369793" cy="499945"/>
              </a:xfrm>
              <a:prstGeom prst="rect">
                <a:avLst/>
              </a:prstGeom>
            </p:spPr>
            <p:txBody>
              <a:bodyPr wrap="square">
                <a:spAutoFit/>
              </a:bodyPr>
              <a:lstStyle/>
              <a:p>
                <a14:m>
                  <m:oMath xmlns:m="http://schemas.openxmlformats.org/officeDocument/2006/math">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IoU</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Area</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of</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Intersection</m:t>
                        </m:r>
                      </m:num>
                      <m:den>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Area</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of</m:t>
                        </m:r>
                        <m: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a:solidFill>
                              <a:srgbClr val="000000"/>
                            </a:solidFill>
                            <a:latin typeface="Cambria Math" panose="02040503050406030204" pitchFamily="18" charset="0"/>
                            <a:ea typeface="標楷體" panose="03000509000000000000" pitchFamily="65" charset="-120"/>
                            <a:cs typeface="Times New Roman" panose="02020603050405020304" pitchFamily="18" charset="0"/>
                          </a:rPr>
                          <m:t>Union</m:t>
                        </m:r>
                      </m:den>
                    </m:f>
                  </m:oMath>
                </a14:m>
                <a:r>
                  <a:rPr lang="en-US" altLang="zh-TW">
                    <a:solidFill>
                      <a:srgbClr val="000000"/>
                    </a:solidFill>
                    <a:latin typeface="Times New Roman" panose="02020603050405020304" pitchFamily="18" charset="0"/>
                    <a:ea typeface="標楷體" panose="03000509000000000000" pitchFamily="65" charset="-120"/>
                  </a:rPr>
                  <a:t>                                              (7) </a:t>
                </a:r>
                <a:endParaRPr lang="zh-TW" altLang="en-US"/>
              </a:p>
            </p:txBody>
          </p:sp>
        </mc:Choice>
        <mc:Fallback xmlns="">
          <p:sp>
            <p:nvSpPr>
              <p:cNvPr id="6" name="矩形 5"/>
              <p:cNvSpPr>
                <a:spLocks noRot="1" noChangeAspect="1" noMove="1" noResize="1" noEditPoints="1" noAdjustHandles="1" noChangeArrowheads="1" noChangeShapeType="1" noTextEdit="1"/>
              </p:cNvSpPr>
              <p:nvPr/>
            </p:nvSpPr>
            <p:spPr>
              <a:xfrm>
                <a:off x="385981" y="6199052"/>
                <a:ext cx="7369793" cy="499945"/>
              </a:xfrm>
              <a:prstGeom prst="rect">
                <a:avLst/>
              </a:prstGeom>
              <a:blipFill>
                <a:blip r:embed="rId3"/>
                <a:stretch>
                  <a:fillRect b="-60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3999" y="2836981"/>
                <a:ext cx="8307343" cy="749564"/>
              </a:xfrm>
              <a:prstGeom prst="rect">
                <a:avLst/>
              </a:prstGeom>
            </p:spPr>
            <p:txBody>
              <a:bodyPr wrap="square">
                <a:spAutoFit/>
              </a:bodyPr>
              <a:lstStyle/>
              <a:p>
                <a:pPr marL="304800" indent="3048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NPV</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(5)</a:t>
                </a:r>
                <a:endParaRPr lang="zh-TW" altLang="zh-TW" kern="100">
                  <a:latin typeface="Calibri" panose="020F0502020204030204" pitchFamily="34"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43999" y="2836981"/>
                <a:ext cx="8307343" cy="749564"/>
              </a:xfrm>
              <a:prstGeom prst="rect">
                <a:avLst/>
              </a:prstGeom>
              <a:blipFill>
                <a:blip r:embed="rId4"/>
                <a:stretch>
                  <a:fillRect/>
                </a:stretch>
              </a:blipFill>
            </p:spPr>
            <p:txBody>
              <a:bodyPr/>
              <a:lstStyle/>
              <a:p>
                <a:r>
                  <a:rPr lang="zh-TW" altLang="en-US">
                    <a:noFill/>
                  </a:rPr>
                  <a:t> </a:t>
                </a:r>
              </a:p>
            </p:txBody>
          </p:sp>
        </mc:Fallback>
      </mc:AlternateContent>
      <p:sp>
        <p:nvSpPr>
          <p:cNvPr id="8" name="矩形 7"/>
          <p:cNvSpPr/>
          <p:nvPr/>
        </p:nvSpPr>
        <p:spPr>
          <a:xfrm>
            <a:off x="-361819" y="0"/>
            <a:ext cx="4711546"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2.5 Evaluation Metrics (2/2)</a:t>
            </a:r>
          </a:p>
        </p:txBody>
      </p:sp>
      <mc:AlternateContent xmlns:mc="http://schemas.openxmlformats.org/markup-compatibility/2006" xmlns:a14="http://schemas.microsoft.com/office/drawing/2010/main">
        <mc:Choice Requires="a14">
          <p:sp>
            <p:nvSpPr>
              <p:cNvPr id="9" name="矩形 8"/>
              <p:cNvSpPr/>
              <p:nvPr/>
            </p:nvSpPr>
            <p:spPr>
              <a:xfrm>
                <a:off x="-361820" y="1404067"/>
                <a:ext cx="8225659" cy="749564"/>
              </a:xfrm>
              <a:prstGeom prst="rect">
                <a:avLst/>
              </a:prstGeom>
            </p:spPr>
            <p:txBody>
              <a:bodyPr wrap="square">
                <a:spAutoFit/>
              </a:bodyPr>
              <a:lstStyle/>
              <a:p>
                <a:pPr marL="609600" algn="just">
                  <a:lnSpc>
                    <a:spcPct val="150000"/>
                  </a:lnSpc>
                  <a:spcAft>
                    <a:spcPts val="0"/>
                  </a:spcAft>
                </a:pPr>
                <a14:m>
                  <m:oMath xmlns:m="http://schemas.openxmlformats.org/officeDocument/2006/math">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Specificity</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num>
                      <m:den>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True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Negative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False</m:t>
                        </m:r>
                        <m: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 </m:t>
                        </m:r>
                        <m:r>
                          <m:rPr>
                            <m:sty m:val="p"/>
                          </m:rPr>
                          <a:rPr lang="en-US" altLang="zh-TW" kern="10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Positive</m:t>
                        </m:r>
                      </m:den>
                    </m:f>
                  </m:oMath>
                </a14:m>
                <a:r>
                  <a:rPr lang="en-US" altLang="zh-TW"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(4)</a:t>
                </a:r>
                <a:endParaRPr lang="zh-TW" altLang="zh-TW" kern="100">
                  <a:latin typeface="Calibri" panose="020F0502020204030204" pitchFamily="34"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61820" y="1404067"/>
                <a:ext cx="8225659" cy="749564"/>
              </a:xfrm>
              <a:prstGeom prst="rect">
                <a:avLst/>
              </a:prstGeom>
              <a:blipFill>
                <a:blip r:embed="rId5"/>
                <a:stretch>
                  <a:fillRect/>
                </a:stretch>
              </a:blipFill>
            </p:spPr>
            <p:txBody>
              <a:bodyPr/>
              <a:lstStyle/>
              <a:p>
                <a:r>
                  <a:rPr lang="zh-TW" altLang="en-US">
                    <a:noFill/>
                  </a:rPr>
                  <a:t> </a:t>
                </a:r>
              </a:p>
            </p:txBody>
          </p:sp>
        </mc:Fallback>
      </mc:AlternateContent>
      <p:sp>
        <p:nvSpPr>
          <p:cNvPr id="10" name="矩形 9"/>
          <p:cNvSpPr/>
          <p:nvPr/>
        </p:nvSpPr>
        <p:spPr>
          <a:xfrm>
            <a:off x="113605" y="523220"/>
            <a:ext cx="8614758" cy="1015663"/>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特異度是指實際為陰性的樣本中，判斷為陰性的比例（例如真正未生病的人中，被醫院判斷為未生病者的比例）。</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該指標顯示模型減少偽陽性的能力</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000" kern="100">
              <a:latin typeface="Calibri" panose="020F0502020204030204" pitchFamily="34" charset="0"/>
              <a:cs typeface="Times New Roman" panose="02020603050405020304" pitchFamily="18" charset="0"/>
            </a:endParaRPr>
          </a:p>
        </p:txBody>
      </p:sp>
      <p:sp>
        <p:nvSpPr>
          <p:cNvPr id="11" name="矩形 10"/>
          <p:cNvSpPr/>
          <p:nvPr/>
        </p:nvSpPr>
        <p:spPr>
          <a:xfrm>
            <a:off x="113605" y="2332099"/>
            <a:ext cx="9006619" cy="504882"/>
          </a:xfrm>
          <a:prstGeom prst="rect">
            <a:avLst/>
          </a:prstGeom>
        </p:spPr>
        <p:txBody>
          <a:bodyPr wrap="square">
            <a:spAutoFit/>
          </a:bodyPr>
          <a:lstStyle/>
          <a:p>
            <a:pPr algn="just">
              <a:lnSpc>
                <a:spcPct val="150000"/>
              </a:lnSpc>
              <a:spcAft>
                <a:spcPts val="0"/>
              </a:spcAft>
            </a:pP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陰性預測值是指在所有陰性樣本中，</a:t>
            </a:r>
            <a:r>
              <a:rPr lang="zh-TW" altLang="zh-TW" sz="2000" b="1"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被正確預測為陰性樣本的比例。</a:t>
            </a:r>
            <a:endParaRPr lang="zh-TW" altLang="zh-TW" sz="2000" b="1" kern="100">
              <a:latin typeface="Calibri" panose="020F0502020204030204" pitchFamily="34" charset="0"/>
              <a:cs typeface="Times New Roman" panose="02020603050405020304" pitchFamily="18" charset="0"/>
            </a:endParaRPr>
          </a:p>
        </p:txBody>
      </p:sp>
      <p:sp>
        <p:nvSpPr>
          <p:cNvPr id="12" name="矩形 11"/>
          <p:cNvSpPr/>
          <p:nvPr/>
        </p:nvSpPr>
        <p:spPr>
          <a:xfrm>
            <a:off x="155608" y="654504"/>
            <a:ext cx="9287650" cy="147355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55608" y="2259342"/>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55608" y="3868421"/>
            <a:ext cx="9046581" cy="707886"/>
          </a:xfrm>
          <a:prstGeom prst="rect">
            <a:avLst/>
          </a:prstGeom>
        </p:spPr>
        <p:txBody>
          <a:bodyPr wrap="square">
            <a:spAutoFit/>
          </a:bodyPr>
          <a:lstStyle/>
          <a:p>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偵測相關</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2000" kern="100">
                <a:latin typeface="Times New Roman" panose="02020603050405020304" pitchFamily="18" charset="0"/>
                <a:ea typeface="標楷體" panose="03000509000000000000" pitchFamily="65" charset="-120"/>
                <a:cs typeface="Times New Roman" panose="02020603050405020304" pitchFamily="18" charset="0"/>
              </a:rPr>
              <a:t>演算法</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中</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經常會分別提到</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精確率</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precision</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）和</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召回率</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recall</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a:latin typeface="Times New Roman" panose="02020603050405020304" pitchFamily="18" charset="0"/>
                <a:ea typeface="標楷體" panose="03000509000000000000" pitchFamily="65" charset="-120"/>
                <a:cs typeface="Times New Roman" panose="02020603050405020304" pitchFamily="18" charset="0"/>
              </a:rPr>
              <a:t>F-score</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sz="2000" b="1" kern="100">
                <a:latin typeface="Times New Roman" panose="02020603050405020304" pitchFamily="18" charset="0"/>
                <a:ea typeface="標楷體" panose="03000509000000000000" pitchFamily="65" charset="-120"/>
                <a:cs typeface="Times New Roman" panose="02020603050405020304" pitchFamily="18" charset="0"/>
              </a:rPr>
              <a:t>同時考慮這兩個數值</a:t>
            </a:r>
            <a:r>
              <a:rPr lang="zh-TW" altLang="zh-TW" sz="2000" kern="100">
                <a:latin typeface="Times New Roman" panose="02020603050405020304" pitchFamily="18" charset="0"/>
                <a:ea typeface="標楷體" panose="03000509000000000000" pitchFamily="65" charset="-120"/>
                <a:cs typeface="Times New Roman" panose="02020603050405020304" pitchFamily="18" charset="0"/>
              </a:rPr>
              <a:t>，平衡地反映這個演算法的</a:t>
            </a:r>
            <a:r>
              <a:rPr lang="en-US" altLang="zh-TW" sz="2000" kern="100" smtClean="0">
                <a:latin typeface="Times New Roman" panose="02020603050405020304" pitchFamily="18" charset="0"/>
                <a:ea typeface="標楷體" panose="03000509000000000000" pitchFamily="65" charset="-120"/>
                <a:cs typeface="Times New Roman" panose="02020603050405020304" pitchFamily="18" charset="0"/>
              </a:rPr>
              <a:t>精</a:t>
            </a:r>
            <a:r>
              <a:rPr lang="zh-TW" altLang="en-US" sz="2000" kern="100" smtClean="0">
                <a:latin typeface="Times New Roman" panose="02020603050405020304" pitchFamily="18" charset="0"/>
                <a:ea typeface="標楷體" panose="03000509000000000000" pitchFamily="65" charset="-120"/>
                <a:cs typeface="Times New Roman" panose="02020603050405020304" pitchFamily="18" charset="0"/>
              </a:rPr>
              <a:t>確度</a:t>
            </a:r>
            <a:r>
              <a:rPr lang="zh-TW" altLang="zh-TW" sz="2000" kern="1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kern="1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155608" y="3793312"/>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55609" y="5235789"/>
            <a:ext cx="9287649" cy="966290"/>
          </a:xfrm>
          <a:prstGeom prst="rect">
            <a:avLst/>
          </a:prstGeom>
        </p:spPr>
        <p:txBody>
          <a:bodyPr wrap="square">
            <a:spAutoFit/>
          </a:bodyPr>
          <a:lstStyle/>
          <a:p>
            <a:pPr algn="just">
              <a:lnSpc>
                <a:spcPct val="150000"/>
              </a:lnSpc>
              <a:spcAft>
                <a:spcPts val="0"/>
              </a:spcAft>
            </a:pPr>
            <a:r>
              <a:rPr lang="en-US" altLang="zh-TW" sz="2000" kern="10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IOU</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表示了產生的候選框（</a:t>
            </a:r>
            <a:r>
              <a:rPr lang="en-US"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candidate bounding box</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）與原始標記框（</a:t>
            </a:r>
            <a:r>
              <a:rPr lang="en-US"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ground truth bound</a:t>
            </a:r>
            <a:r>
              <a:rPr lang="zh-TW" altLang="zh-TW" sz="2000" kern="1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）的交疊率或說重疊度，也就是它們的交集與並集的比值。</a:t>
            </a:r>
            <a:endParaRPr lang="zh-TW" altLang="zh-TW" sz="2000" kern="100">
              <a:latin typeface="Calibri" panose="020F0502020204030204" pitchFamily="34" charset="0"/>
              <a:cs typeface="Times New Roman" panose="02020603050405020304" pitchFamily="18" charset="0"/>
            </a:endParaRPr>
          </a:p>
        </p:txBody>
      </p:sp>
      <p:sp>
        <p:nvSpPr>
          <p:cNvPr id="17" name="矩形 16"/>
          <p:cNvSpPr/>
          <p:nvPr/>
        </p:nvSpPr>
        <p:spPr>
          <a:xfrm>
            <a:off x="155608" y="5323418"/>
            <a:ext cx="9287650" cy="138994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64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smtClean="0">
                <a:latin typeface="Times New Roman" panose="02020603050405020304" pitchFamily="18" charset="0"/>
                <a:cs typeface="Times New Roman" panose="02020603050405020304" pitchFamily="18" charset="0"/>
              </a:rPr>
              <a:t>3. Metrics</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16</a:t>
            </a:fld>
            <a:endParaRPr lang="zh-TW" altLang="en-US"/>
          </a:p>
        </p:txBody>
      </p:sp>
    </p:spTree>
    <p:extLst>
      <p:ext uri="{BB962C8B-B14F-4D97-AF65-F5344CB8AC3E}">
        <p14:creationId xmlns:p14="http://schemas.microsoft.com/office/powerpoint/2010/main" val="89781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17</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space-Defnition</a:t>
            </a:r>
          </a:p>
        </p:txBody>
      </p:sp>
      <p:sp>
        <p:nvSpPr>
          <p:cNvPr id="6" name="文字方塊 5"/>
          <p:cNvSpPr txBox="1"/>
          <p:nvPr/>
        </p:nvSpPr>
        <p:spPr>
          <a:xfrm>
            <a:off x="0" y="769442"/>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基於切片空間上評估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33636" y="1688513"/>
            <a:ext cx="4054990" cy="3816429"/>
          </a:xfrm>
          <a:prstGeom prst="rect">
            <a:avLst/>
          </a:prstGeom>
        </p:spPr>
        <p:txBody>
          <a:bodyPr wrap="square">
            <a:spAutoFit/>
          </a:bodyPr>
          <a:lstStyle/>
          <a:p>
            <a:r>
              <a:rPr lang="en-US" altLang="zh-TW" sz="3200" b="1" smtClean="0">
                <a:latin typeface="Times New Roman" panose="02020603050405020304" pitchFamily="18" charset="0"/>
                <a:ea typeface="標楷體" panose="03000509000000000000" pitchFamily="65" charset="-120"/>
                <a:cs typeface="Times New Roman" panose="02020603050405020304" pitchFamily="18" charset="0"/>
              </a:rPr>
              <a:t>Definition:</a:t>
            </a:r>
          </a:p>
          <a:p>
            <a:pPr marL="285750" indent="-285750">
              <a:buFont typeface="Wingdings" panose="05000000000000000000" pitchFamily="2" charset="2"/>
              <a:buChar char="n"/>
            </a:pP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有腫瘤，有框腫瘤。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無腫瘤，無框腫瘤</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無腫瘤，有框腫瘤。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有腫瘤，無框出腫瘤。</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4123113" y="2593571"/>
            <a:ext cx="931025" cy="174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054138" y="2496188"/>
            <a:ext cx="6683433" cy="369332"/>
          </a:xfrm>
          <a:prstGeom prst="rect">
            <a:avLst/>
          </a:prstGeom>
          <a:noFill/>
        </p:spPr>
        <p:txBody>
          <a:bodyPr wrap="square" rtlCol="0">
            <a:spAutoFit/>
          </a:bodyPr>
          <a:lstStyle/>
          <a:p>
            <a:r>
              <a:rPr lang="zh-TW" altLang="en-US" b="1" smtClean="0">
                <a:latin typeface="標楷體" panose="03000509000000000000" pitchFamily="65" charset="-120"/>
                <a:ea typeface="標楷體" panose="03000509000000000000" pitchFamily="65" charset="-120"/>
              </a:rPr>
              <a:t>問題</a:t>
            </a:r>
            <a:r>
              <a:rPr lang="en-US" altLang="zh-TW" b="1" smtClean="0">
                <a:latin typeface="標楷體" panose="03000509000000000000" pitchFamily="65" charset="-120"/>
                <a:ea typeface="標楷體" panose="03000509000000000000" pitchFamily="65" charset="-120"/>
              </a:rPr>
              <a:t>: </a:t>
            </a:r>
            <a:r>
              <a:rPr lang="zh-TW" altLang="en-US" b="1" smtClean="0">
                <a:latin typeface="標楷體" panose="03000509000000000000" pitchFamily="65" charset="-120"/>
                <a:ea typeface="標楷體" panose="03000509000000000000" pitchFamily="65" charset="-120"/>
              </a:rPr>
              <a:t>不論腫瘤位置，只有有偵測到就會被計算</a:t>
            </a: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True Positive.</a:t>
            </a:r>
          </a:p>
        </p:txBody>
      </p:sp>
    </p:spTree>
    <p:extLst>
      <p:ext uri="{BB962C8B-B14F-4D97-AF65-F5344CB8AC3E}">
        <p14:creationId xmlns:p14="http://schemas.microsoft.com/office/powerpoint/2010/main" val="285520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78817" y="1444450"/>
            <a:ext cx="3668366"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a:stretch>
            <a:fillRect/>
          </a:stretch>
        </p:blipFill>
        <p:spPr>
          <a:xfrm>
            <a:off x="133144" y="2032138"/>
            <a:ext cx="1371459" cy="1535392"/>
          </a:xfrm>
          <a:prstGeom prst="rect">
            <a:avLst/>
          </a:prstGeom>
        </p:spPr>
      </p:pic>
      <p:sp>
        <p:nvSpPr>
          <p:cNvPr id="72" name="矩形 71"/>
          <p:cNvSpPr/>
          <p:nvPr/>
        </p:nvSpPr>
        <p:spPr>
          <a:xfrm>
            <a:off x="4155370" y="4016196"/>
            <a:ext cx="3720441"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4155370" y="1436383"/>
            <a:ext cx="3717793"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78817" y="4019566"/>
            <a:ext cx="3668366" cy="22619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a:xfrm>
            <a:off x="9448800" y="6449173"/>
            <a:ext cx="2743200" cy="365125"/>
          </a:xfrm>
        </p:spPr>
        <p:txBody>
          <a:bodyPr/>
          <a:lstStyle/>
          <a:p>
            <a:fld id="{4B84A6AA-7B7F-4523-8CAA-3C1A22EA578F}" type="slidenum">
              <a:rPr lang="zh-TW" altLang="en-US" smtClean="0"/>
              <a:t>18</a:t>
            </a:fld>
            <a:endParaRPr lang="zh-TW" altLang="en-US"/>
          </a:p>
        </p:txBody>
      </p:sp>
      <p:sp>
        <p:nvSpPr>
          <p:cNvPr id="3" name="文字方塊 2"/>
          <p:cNvSpPr txBox="1"/>
          <p:nvPr/>
        </p:nvSpPr>
        <p:spPr>
          <a:xfrm>
            <a:off x="174181" y="4142415"/>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27" name="文字方塊 26"/>
          <p:cNvSpPr txBox="1"/>
          <p:nvPr/>
        </p:nvSpPr>
        <p:spPr>
          <a:xfrm>
            <a:off x="2323777" y="4159523"/>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35" name="矩形 34"/>
          <p:cNvSpPr/>
          <p:nvPr/>
        </p:nvSpPr>
        <p:spPr>
          <a:xfrm>
            <a:off x="1795365" y="935296"/>
            <a:ext cx="4799134" cy="369332"/>
          </a:xfrm>
          <a:prstGeom prst="rect">
            <a:avLst/>
          </a:prstGeom>
        </p:spPr>
        <p:txBody>
          <a:bodyPr wrap="none">
            <a:spAutoFit/>
          </a:bodyPr>
          <a:lstStyle/>
          <a:p>
            <a:pPr marL="285750" indent="-285750">
              <a:buFont typeface="Wingdings" panose="05000000000000000000" pitchFamily="2" charset="2"/>
              <a:buChar char="u"/>
            </a:pPr>
            <a:r>
              <a:rPr lang="en-US" altLang="zh-TW" dirty="0" smtClean="0">
                <a:latin typeface="Times New Roman" panose="02020603050405020304" pitchFamily="18" charset="0"/>
                <a:cs typeface="Times New Roman" panose="02020603050405020304" pitchFamily="18" charset="0"/>
              </a:rPr>
              <a:t>(a) In </a:t>
            </a:r>
            <a:r>
              <a:rPr lang="en-US" altLang="zh-TW" dirty="0">
                <a:latin typeface="Times New Roman" panose="02020603050405020304" pitchFamily="18" charset="0"/>
                <a:cs typeface="Times New Roman" panose="02020603050405020304" pitchFamily="18" charset="0"/>
              </a:rPr>
              <a:t>various scenarios based on slices below</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7" name="文字方塊 36"/>
          <p:cNvSpPr txBox="1"/>
          <p:nvPr/>
        </p:nvSpPr>
        <p:spPr>
          <a:xfrm>
            <a:off x="1526499" y="4881000"/>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39" name="弧形箭號 (下彎) 38"/>
          <p:cNvSpPr/>
          <p:nvPr/>
        </p:nvSpPr>
        <p:spPr>
          <a:xfrm>
            <a:off x="1495744" y="5140999"/>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文字方塊 39"/>
          <p:cNvSpPr txBox="1"/>
          <p:nvPr/>
        </p:nvSpPr>
        <p:spPr>
          <a:xfrm>
            <a:off x="1664839" y="3972341"/>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41" name="文字方塊 40"/>
          <p:cNvSpPr txBox="1"/>
          <p:nvPr/>
        </p:nvSpPr>
        <p:spPr>
          <a:xfrm>
            <a:off x="174181" y="16993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42" name="文字方塊 41"/>
          <p:cNvSpPr txBox="1"/>
          <p:nvPr/>
        </p:nvSpPr>
        <p:spPr>
          <a:xfrm>
            <a:off x="2326425" y="1699384"/>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46" name="文字方塊 45"/>
          <p:cNvSpPr txBox="1"/>
          <p:nvPr/>
        </p:nvSpPr>
        <p:spPr>
          <a:xfrm>
            <a:off x="1519259" y="2379186"/>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47" name="弧形箭號 (下彎) 46"/>
          <p:cNvSpPr/>
          <p:nvPr/>
        </p:nvSpPr>
        <p:spPr>
          <a:xfrm>
            <a:off x="1512451" y="2647315"/>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8" name="文字方塊 47"/>
          <p:cNvSpPr txBox="1"/>
          <p:nvPr/>
        </p:nvSpPr>
        <p:spPr>
          <a:xfrm>
            <a:off x="1664839" y="1440546"/>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51" name="文字方塊 50"/>
          <p:cNvSpPr txBox="1"/>
          <p:nvPr/>
        </p:nvSpPr>
        <p:spPr>
          <a:xfrm>
            <a:off x="4230396" y="16935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6433509" y="1695848"/>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5611923" y="2403703"/>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55" name="弧形箭號 (下彎) 54"/>
          <p:cNvSpPr/>
          <p:nvPr/>
        </p:nvSpPr>
        <p:spPr>
          <a:xfrm>
            <a:off x="5604999" y="2645506"/>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文字方塊 55"/>
          <p:cNvSpPr txBox="1"/>
          <p:nvPr/>
        </p:nvSpPr>
        <p:spPr>
          <a:xfrm>
            <a:off x="5695852" y="144445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59" name="文字方塊 58"/>
          <p:cNvSpPr txBox="1"/>
          <p:nvPr/>
        </p:nvSpPr>
        <p:spPr>
          <a:xfrm>
            <a:off x="4180540" y="4141467"/>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60" name="文字方塊 59"/>
          <p:cNvSpPr txBox="1"/>
          <p:nvPr/>
        </p:nvSpPr>
        <p:spPr>
          <a:xfrm>
            <a:off x="6449758" y="4140606"/>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62" name="文字方塊 61"/>
          <p:cNvSpPr txBox="1"/>
          <p:nvPr/>
        </p:nvSpPr>
        <p:spPr>
          <a:xfrm>
            <a:off x="5602598" y="4794384"/>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63" name="弧形箭號 (下彎) 62"/>
          <p:cNvSpPr/>
          <p:nvPr/>
        </p:nvSpPr>
        <p:spPr>
          <a:xfrm>
            <a:off x="5611923" y="5053643"/>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文字方塊 63"/>
          <p:cNvSpPr txBox="1"/>
          <p:nvPr/>
        </p:nvSpPr>
        <p:spPr>
          <a:xfrm>
            <a:off x="5704393" y="3977815"/>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a:t>
            </a:r>
            <a:endParaRPr lang="zh-TW" altLang="en-US" b="1" dirty="0">
              <a:solidFill>
                <a:srgbClr val="FF0000"/>
              </a:solidFill>
              <a:latin typeface="Times New Roman" panose="02020603050405020304" pitchFamily="18" charset="0"/>
              <a:cs typeface="Times New Roman" panose="02020603050405020304" pitchFamily="18" charset="0"/>
            </a:endParaRPr>
          </a:p>
        </p:txBody>
      </p:sp>
      <p:cxnSp>
        <p:nvCxnSpPr>
          <p:cNvPr id="66" name="直線接點 65"/>
          <p:cNvCxnSpPr/>
          <p:nvPr/>
        </p:nvCxnSpPr>
        <p:spPr>
          <a:xfrm>
            <a:off x="7948107" y="927664"/>
            <a:ext cx="13793" cy="5521509"/>
          </a:xfrm>
          <a:prstGeom prst="line">
            <a:avLst/>
          </a:prstGeom>
        </p:spPr>
        <p:style>
          <a:lnRef idx="1">
            <a:schemeClr val="dk1"/>
          </a:lnRef>
          <a:fillRef idx="0">
            <a:schemeClr val="dk1"/>
          </a:fillRef>
          <a:effectRef idx="0">
            <a:schemeClr val="dk1"/>
          </a:effectRef>
          <a:fontRef idx="minor">
            <a:schemeClr val="tx1"/>
          </a:fontRef>
        </p:style>
      </p:cxnSp>
      <p:sp>
        <p:nvSpPr>
          <p:cNvPr id="67" name="矩形 66"/>
          <p:cNvSpPr/>
          <p:nvPr/>
        </p:nvSpPr>
        <p:spPr>
          <a:xfrm>
            <a:off x="8706484" y="965213"/>
            <a:ext cx="2768707" cy="369332"/>
          </a:xfrm>
          <a:prstGeom prst="rect">
            <a:avLst/>
          </a:prstGeom>
        </p:spPr>
        <p:txBody>
          <a:bodyPr wrap="none">
            <a:spAutoFit/>
          </a:bodyPr>
          <a:lstStyle/>
          <a:p>
            <a:pPr marL="285750" indent="-285750">
              <a:buFont typeface="Wingdings" panose="05000000000000000000" pitchFamily="2" charset="2"/>
              <a:buChar char="u"/>
            </a:pPr>
            <a:r>
              <a:rPr lang="en-US" altLang="zh-TW" dirty="0" smtClean="0">
                <a:latin typeface="Times New Roman" panose="02020603050405020304" pitchFamily="18" charset="0"/>
                <a:cs typeface="Times New Roman" panose="02020603050405020304" pitchFamily="18" charset="0"/>
              </a:rPr>
              <a:t>(b) In </a:t>
            </a:r>
            <a:r>
              <a:rPr lang="en-US" altLang="zh-TW" dirty="0">
                <a:latin typeface="Times New Roman" panose="02020603050405020304" pitchFamily="18" charset="0"/>
                <a:cs typeface="Times New Roman" panose="02020603050405020304" pitchFamily="18" charset="0"/>
              </a:rPr>
              <a:t>peculiar scenarios</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74" name="矩形 73"/>
          <p:cNvSpPr/>
          <p:nvPr/>
        </p:nvSpPr>
        <p:spPr>
          <a:xfrm>
            <a:off x="8212556" y="1438650"/>
            <a:ext cx="3668366" cy="2261917"/>
          </a:xfrm>
          <a:prstGeom prst="rect">
            <a:avLst/>
          </a:prstGeom>
          <a:solidFill>
            <a:schemeClr val="accent5">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8307920" y="1693584"/>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78" name="文字方塊 77"/>
          <p:cNvSpPr txBox="1"/>
          <p:nvPr/>
        </p:nvSpPr>
        <p:spPr>
          <a:xfrm>
            <a:off x="10460164" y="1693584"/>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79" name="文字方塊 78"/>
          <p:cNvSpPr txBox="1"/>
          <p:nvPr/>
        </p:nvSpPr>
        <p:spPr>
          <a:xfrm>
            <a:off x="9652998" y="2373386"/>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80" name="弧形箭號 (下彎) 79"/>
          <p:cNvSpPr/>
          <p:nvPr/>
        </p:nvSpPr>
        <p:spPr>
          <a:xfrm>
            <a:off x="9646190" y="2641515"/>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文字方塊 80"/>
          <p:cNvSpPr txBox="1"/>
          <p:nvPr/>
        </p:nvSpPr>
        <p:spPr>
          <a:xfrm>
            <a:off x="9819697" y="144445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82" name="矩形 81"/>
          <p:cNvSpPr/>
          <p:nvPr/>
        </p:nvSpPr>
        <p:spPr>
          <a:xfrm>
            <a:off x="8209886" y="3993983"/>
            <a:ext cx="3668366" cy="2261917"/>
          </a:xfrm>
          <a:prstGeom prst="rect">
            <a:avLst/>
          </a:prstGeom>
          <a:solidFill>
            <a:schemeClr val="accent5">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p:cNvSpPr txBox="1"/>
          <p:nvPr/>
        </p:nvSpPr>
        <p:spPr>
          <a:xfrm>
            <a:off x="8318522" y="4165270"/>
            <a:ext cx="1473997"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Ground truth</a:t>
            </a:r>
            <a:endParaRPr lang="zh-TW" altLang="en-US" sz="1600" dirty="0">
              <a:latin typeface="Times New Roman" panose="02020603050405020304" pitchFamily="18" charset="0"/>
              <a:cs typeface="Times New Roman" panose="02020603050405020304" pitchFamily="18" charset="0"/>
            </a:endParaRPr>
          </a:p>
        </p:txBody>
      </p:sp>
      <p:sp>
        <p:nvSpPr>
          <p:cNvPr id="86" name="文字方塊 85"/>
          <p:cNvSpPr txBox="1"/>
          <p:nvPr/>
        </p:nvSpPr>
        <p:spPr>
          <a:xfrm>
            <a:off x="10481235" y="4173658"/>
            <a:ext cx="1423406"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a:t>
            </a:r>
            <a:endParaRPr lang="zh-TW" altLang="en-US" sz="1600" dirty="0">
              <a:latin typeface="Times New Roman" panose="02020603050405020304" pitchFamily="18" charset="0"/>
              <a:cs typeface="Times New Roman" panose="02020603050405020304" pitchFamily="18" charset="0"/>
            </a:endParaRPr>
          </a:p>
        </p:txBody>
      </p:sp>
      <p:sp>
        <p:nvSpPr>
          <p:cNvPr id="87" name="文字方塊 86"/>
          <p:cNvSpPr txBox="1"/>
          <p:nvPr/>
        </p:nvSpPr>
        <p:spPr>
          <a:xfrm>
            <a:off x="9650328" y="4928719"/>
            <a:ext cx="837835"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YOLOv7</a:t>
            </a:r>
            <a:endParaRPr lang="zh-TW" altLang="en-US" sz="1200" dirty="0">
              <a:latin typeface="Times New Roman" panose="02020603050405020304" pitchFamily="18" charset="0"/>
              <a:cs typeface="Times New Roman" panose="02020603050405020304" pitchFamily="18" charset="0"/>
            </a:endParaRPr>
          </a:p>
        </p:txBody>
      </p:sp>
      <p:sp>
        <p:nvSpPr>
          <p:cNvPr id="88" name="弧形箭號 (下彎) 87"/>
          <p:cNvSpPr/>
          <p:nvPr/>
        </p:nvSpPr>
        <p:spPr>
          <a:xfrm>
            <a:off x="9646190" y="5159224"/>
            <a:ext cx="828510" cy="2632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文字方塊 88"/>
          <p:cNvSpPr txBox="1"/>
          <p:nvPr/>
        </p:nvSpPr>
        <p:spPr>
          <a:xfrm>
            <a:off x="9802878" y="3977815"/>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pic>
        <p:nvPicPr>
          <p:cNvPr id="8" name="圖片 7"/>
          <p:cNvPicPr>
            <a:picLocks noChangeAspect="1"/>
          </p:cNvPicPr>
          <p:nvPr/>
        </p:nvPicPr>
        <p:blipFill>
          <a:blip r:embed="rId3"/>
          <a:stretch>
            <a:fillRect/>
          </a:stretch>
        </p:blipFill>
        <p:spPr>
          <a:xfrm>
            <a:off x="2355576" y="2041842"/>
            <a:ext cx="1378536" cy="1525688"/>
          </a:xfrm>
          <a:prstGeom prst="rect">
            <a:avLst/>
          </a:prstGeom>
        </p:spPr>
      </p:pic>
      <p:pic>
        <p:nvPicPr>
          <p:cNvPr id="9" name="圖片 8"/>
          <p:cNvPicPr>
            <a:picLocks noChangeAspect="1"/>
          </p:cNvPicPr>
          <p:nvPr/>
        </p:nvPicPr>
        <p:blipFill>
          <a:blip r:embed="rId4"/>
          <a:stretch>
            <a:fillRect/>
          </a:stretch>
        </p:blipFill>
        <p:spPr>
          <a:xfrm>
            <a:off x="121020" y="4507981"/>
            <a:ext cx="1372655" cy="1586842"/>
          </a:xfrm>
          <a:prstGeom prst="rect">
            <a:avLst/>
          </a:prstGeom>
        </p:spPr>
      </p:pic>
      <p:pic>
        <p:nvPicPr>
          <p:cNvPr id="10" name="圖片 9"/>
          <p:cNvPicPr>
            <a:picLocks noChangeAspect="1"/>
          </p:cNvPicPr>
          <p:nvPr/>
        </p:nvPicPr>
        <p:blipFill>
          <a:blip r:embed="rId5"/>
          <a:stretch>
            <a:fillRect/>
          </a:stretch>
        </p:blipFill>
        <p:spPr>
          <a:xfrm>
            <a:off x="2322702" y="4505301"/>
            <a:ext cx="1372076" cy="1589522"/>
          </a:xfrm>
          <a:prstGeom prst="rect">
            <a:avLst/>
          </a:prstGeom>
        </p:spPr>
      </p:pic>
      <p:pic>
        <p:nvPicPr>
          <p:cNvPr id="11" name="圖片 10"/>
          <p:cNvPicPr>
            <a:picLocks noChangeAspect="1"/>
          </p:cNvPicPr>
          <p:nvPr/>
        </p:nvPicPr>
        <p:blipFill>
          <a:blip r:embed="rId6"/>
          <a:stretch>
            <a:fillRect/>
          </a:stretch>
        </p:blipFill>
        <p:spPr>
          <a:xfrm>
            <a:off x="6486791" y="4486792"/>
            <a:ext cx="1368736" cy="1582031"/>
          </a:xfrm>
          <a:prstGeom prst="rect">
            <a:avLst/>
          </a:prstGeom>
        </p:spPr>
      </p:pic>
      <p:pic>
        <p:nvPicPr>
          <p:cNvPr id="12" name="圖片 11"/>
          <p:cNvPicPr>
            <a:picLocks noChangeAspect="1"/>
          </p:cNvPicPr>
          <p:nvPr/>
        </p:nvPicPr>
        <p:blipFill>
          <a:blip r:embed="rId7"/>
          <a:stretch>
            <a:fillRect/>
          </a:stretch>
        </p:blipFill>
        <p:spPr>
          <a:xfrm>
            <a:off x="4204226" y="4496389"/>
            <a:ext cx="1352014" cy="1581204"/>
          </a:xfrm>
          <a:prstGeom prst="rect">
            <a:avLst/>
          </a:prstGeom>
        </p:spPr>
      </p:pic>
      <p:pic>
        <p:nvPicPr>
          <p:cNvPr id="13" name="圖片 12"/>
          <p:cNvPicPr>
            <a:picLocks noChangeAspect="1"/>
          </p:cNvPicPr>
          <p:nvPr/>
        </p:nvPicPr>
        <p:blipFill>
          <a:blip r:embed="rId8"/>
          <a:stretch>
            <a:fillRect/>
          </a:stretch>
        </p:blipFill>
        <p:spPr>
          <a:xfrm>
            <a:off x="4235730" y="2035623"/>
            <a:ext cx="1335123" cy="1533660"/>
          </a:xfrm>
          <a:prstGeom prst="rect">
            <a:avLst/>
          </a:prstGeom>
        </p:spPr>
      </p:pic>
      <p:pic>
        <p:nvPicPr>
          <p:cNvPr id="75" name="圖片 74"/>
          <p:cNvPicPr>
            <a:picLocks noChangeAspect="1"/>
          </p:cNvPicPr>
          <p:nvPr/>
        </p:nvPicPr>
        <p:blipFill>
          <a:blip r:embed="rId8"/>
          <a:stretch>
            <a:fillRect/>
          </a:stretch>
        </p:blipFill>
        <p:spPr>
          <a:xfrm>
            <a:off x="6490794" y="2032138"/>
            <a:ext cx="1335123" cy="1533660"/>
          </a:xfrm>
          <a:prstGeom prst="rect">
            <a:avLst/>
          </a:prstGeom>
        </p:spPr>
      </p:pic>
      <p:pic>
        <p:nvPicPr>
          <p:cNvPr id="14" name="圖片 13"/>
          <p:cNvPicPr>
            <a:picLocks noChangeAspect="1"/>
          </p:cNvPicPr>
          <p:nvPr/>
        </p:nvPicPr>
        <p:blipFill>
          <a:blip r:embed="rId9"/>
          <a:stretch>
            <a:fillRect/>
          </a:stretch>
        </p:blipFill>
        <p:spPr>
          <a:xfrm>
            <a:off x="8280561" y="2048306"/>
            <a:ext cx="1336632" cy="1535392"/>
          </a:xfrm>
          <a:prstGeom prst="rect">
            <a:avLst/>
          </a:prstGeom>
        </p:spPr>
      </p:pic>
      <p:pic>
        <p:nvPicPr>
          <p:cNvPr id="15" name="圖片 14"/>
          <p:cNvPicPr>
            <a:picLocks noChangeAspect="1"/>
          </p:cNvPicPr>
          <p:nvPr/>
        </p:nvPicPr>
        <p:blipFill>
          <a:blip r:embed="rId10"/>
          <a:stretch>
            <a:fillRect/>
          </a:stretch>
        </p:blipFill>
        <p:spPr>
          <a:xfrm>
            <a:off x="10488163" y="2048306"/>
            <a:ext cx="1332939" cy="1524316"/>
          </a:xfrm>
          <a:prstGeom prst="rect">
            <a:avLst/>
          </a:prstGeom>
        </p:spPr>
      </p:pic>
      <p:pic>
        <p:nvPicPr>
          <p:cNvPr id="16" name="圖片 15"/>
          <p:cNvPicPr>
            <a:picLocks noChangeAspect="1"/>
          </p:cNvPicPr>
          <p:nvPr/>
        </p:nvPicPr>
        <p:blipFill>
          <a:blip r:embed="rId11"/>
          <a:stretch>
            <a:fillRect/>
          </a:stretch>
        </p:blipFill>
        <p:spPr>
          <a:xfrm>
            <a:off x="10488163" y="4477800"/>
            <a:ext cx="1336631" cy="1597693"/>
          </a:xfrm>
          <a:prstGeom prst="rect">
            <a:avLst/>
          </a:prstGeom>
        </p:spPr>
      </p:pic>
      <p:pic>
        <p:nvPicPr>
          <p:cNvPr id="17" name="圖片 16"/>
          <p:cNvPicPr>
            <a:picLocks noChangeAspect="1"/>
          </p:cNvPicPr>
          <p:nvPr/>
        </p:nvPicPr>
        <p:blipFill>
          <a:blip r:embed="rId12"/>
          <a:stretch>
            <a:fillRect/>
          </a:stretch>
        </p:blipFill>
        <p:spPr>
          <a:xfrm>
            <a:off x="8277395" y="4477801"/>
            <a:ext cx="1339797" cy="1589663"/>
          </a:xfrm>
          <a:prstGeom prst="rect">
            <a:avLst/>
          </a:prstGeom>
        </p:spPr>
      </p:pic>
      <p:sp>
        <p:nvSpPr>
          <p:cNvPr id="57" name="矩形 56"/>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a:t>
            </a:r>
            <a:r>
              <a:rPr lang="zh-TW" altLang="en-US" sz="2800" smtClean="0">
                <a:latin typeface="Times New Roman" panose="02020603050405020304" pitchFamily="18" charset="0"/>
                <a:cs typeface="Times New Roman" panose="02020603050405020304" pitchFamily="18" charset="0"/>
              </a:rPr>
              <a:t>視覺化</a:t>
            </a:r>
            <a:r>
              <a:rPr lang="zh-TW" altLang="en-US" sz="2800">
                <a:latin typeface="Times New Roman" panose="02020603050405020304" pitchFamily="18" charset="0"/>
                <a:cs typeface="Times New Roman" panose="02020603050405020304" pitchFamily="18" charset="0"/>
              </a:rPr>
              <a:t>示意圖</a:t>
            </a:r>
            <a:endParaRPr lang="en-US" altLang="zh-TW" sz="28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49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9448800" y="6449173"/>
            <a:ext cx="2743200" cy="365125"/>
          </a:xfrm>
        </p:spPr>
        <p:txBody>
          <a:bodyPr/>
          <a:lstStyle/>
          <a:p>
            <a:fld id="{4B84A6AA-7B7F-4523-8CAA-3C1A22EA578F}" type="slidenum">
              <a:rPr lang="zh-TW" altLang="en-US" smtClean="0"/>
              <a:t>19</a:t>
            </a:fld>
            <a:endParaRPr lang="zh-TW" altLang="en-US"/>
          </a:p>
        </p:txBody>
      </p:sp>
      <p:sp>
        <p:nvSpPr>
          <p:cNvPr id="57" name="矩形 56"/>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3.1 Based on slices space-</a:t>
            </a:r>
            <a:r>
              <a:rPr lang="zh-TW" altLang="en-US" sz="2800">
                <a:latin typeface="Times New Roman" panose="02020603050405020304" pitchFamily="18" charset="0"/>
                <a:cs typeface="Times New Roman" panose="02020603050405020304" pitchFamily="18" charset="0"/>
              </a:rPr>
              <a:t>量</a:t>
            </a:r>
            <a:r>
              <a:rPr lang="zh-TW" altLang="en-US" sz="2800" smtClean="0">
                <a:latin typeface="Times New Roman" panose="02020603050405020304" pitchFamily="18" charset="0"/>
                <a:cs typeface="Times New Roman" panose="02020603050405020304" pitchFamily="18" charset="0"/>
              </a:rPr>
              <a:t>化</a:t>
            </a:r>
            <a:endParaRPr lang="en-US" altLang="zh-TW" sz="2800" smtClean="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80825" y="1964281"/>
            <a:ext cx="5532024" cy="4484892"/>
          </a:xfrm>
          <a:prstGeom prst="rect">
            <a:avLst/>
          </a:prstGeom>
        </p:spPr>
      </p:pic>
      <p:sp>
        <p:nvSpPr>
          <p:cNvPr id="58" name="矩形 57"/>
          <p:cNvSpPr/>
          <p:nvPr/>
        </p:nvSpPr>
        <p:spPr>
          <a:xfrm>
            <a:off x="6169665" y="1539850"/>
            <a:ext cx="6105462" cy="3600986"/>
          </a:xfrm>
          <a:prstGeom prst="rect">
            <a:avLst/>
          </a:prstGeom>
        </p:spPr>
        <p:txBody>
          <a:bodyPr wrap="square">
            <a:spAutoFit/>
          </a:bodyPr>
          <a:lstStyle/>
          <a:p>
            <a:pPr marL="285750" indent="-285750">
              <a:buFont typeface="Wingdings" panose="05000000000000000000" pitchFamily="2" charset="2"/>
              <a:buChar char="n"/>
            </a:pP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有腫瘤，有</a:t>
            </a:r>
            <a:r>
              <a:rPr lang="zh-TW" altLang="en-US">
                <a:latin typeface="Times New Roman" panose="02020603050405020304" pitchFamily="18" charset="0"/>
                <a:ea typeface="標楷體" panose="03000509000000000000" pitchFamily="65" charset="-120"/>
                <a:cs typeface="Times New Roman" panose="02020603050405020304" pitchFamily="18" charset="0"/>
              </a:rPr>
              <a:t>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腫瘤，共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715 slices.</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無腫瘤，無</a:t>
            </a:r>
            <a:r>
              <a:rPr lang="zh-TW" altLang="en-US">
                <a:latin typeface="Times New Roman" panose="02020603050405020304" pitchFamily="18" charset="0"/>
                <a:ea typeface="標楷體" panose="03000509000000000000" pitchFamily="65" charset="-120"/>
                <a:cs typeface="Times New Roman" panose="02020603050405020304" pitchFamily="18" charset="0"/>
              </a:rPr>
              <a:t>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腫瘤</a:t>
            </a:r>
            <a:r>
              <a:rPr lang="zh-TW" altLang="en-US" sz="2000">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5442 slices</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無腫瘤，有</a:t>
            </a:r>
            <a:r>
              <a:rPr lang="zh-TW" altLang="en-US">
                <a:latin typeface="Times New Roman" panose="02020603050405020304" pitchFamily="18" charset="0"/>
                <a:ea typeface="標楷體" panose="03000509000000000000" pitchFamily="65" charset="-120"/>
                <a:cs typeface="Times New Roman" panose="02020603050405020304" pitchFamily="18" charset="0"/>
              </a:rPr>
              <a:t>框腫瘤，</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170 slices.</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Arial" panose="020B0604020202020204" pitchFamily="34" charset="0"/>
              <a:buChar char="•"/>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有腫瘤，無框</a:t>
            </a:r>
            <a:r>
              <a:rPr lang="zh-TW" altLang="en-US">
                <a:latin typeface="Times New Roman" panose="02020603050405020304" pitchFamily="18" charset="0"/>
                <a:ea typeface="標楷體" panose="03000509000000000000" pitchFamily="65" charset="-120"/>
                <a:cs typeface="Times New Roman" panose="02020603050405020304" pitchFamily="18" charset="0"/>
              </a:rPr>
              <a:t>出腫瘤，</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179 slices</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p>
          <a:p>
            <a:pPr lvl="1">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6169665" y="5150242"/>
            <a:ext cx="6096000" cy="1631216"/>
          </a:xfrm>
          <a:prstGeom prst="rect">
            <a:avLst/>
          </a:prstGeom>
        </p:spPr>
        <p:txBody>
          <a:bodyPr>
            <a:spAutoFit/>
          </a:bodyPr>
          <a:lstStyle/>
          <a:p>
            <a:r>
              <a:rPr lang="zh-TW" altLang="en-US" sz="2000" smtClean="0">
                <a:latin typeface="Times New Roman" panose="02020603050405020304" pitchFamily="18" charset="0"/>
                <a:cs typeface="Times New Roman" panose="02020603050405020304" pitchFamily="18" charset="0"/>
              </a:rPr>
              <a:t>Accuracy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0.946</a:t>
            </a:r>
          </a:p>
          <a:p>
            <a:r>
              <a:rPr lang="zh-TW" altLang="en-US" sz="2000" smtClean="0">
                <a:latin typeface="Times New Roman" panose="02020603050405020304" pitchFamily="18" charset="0"/>
                <a:cs typeface="Times New Roman" panose="02020603050405020304" pitchFamily="18" charset="0"/>
              </a:rPr>
              <a:t>Recall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0.799</a:t>
            </a:r>
          </a:p>
          <a:p>
            <a:r>
              <a:rPr lang="zh-TW" altLang="en-US" sz="2000" smtClean="0">
                <a:latin typeface="Times New Roman" panose="02020603050405020304" pitchFamily="18" charset="0"/>
                <a:cs typeface="Times New Roman" panose="02020603050405020304" pitchFamily="18" charset="0"/>
              </a:rPr>
              <a:t>Precision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0.807</a:t>
            </a:r>
          </a:p>
          <a:p>
            <a:r>
              <a:rPr lang="zh-TW" altLang="en-US" sz="2000" smtClean="0">
                <a:latin typeface="Times New Roman" panose="02020603050405020304" pitchFamily="18" charset="0"/>
                <a:cs typeface="Times New Roman" panose="02020603050405020304" pitchFamily="18" charset="0"/>
              </a:rPr>
              <a:t>Specificity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0.969</a:t>
            </a:r>
          </a:p>
          <a:p>
            <a:r>
              <a:rPr lang="zh-TW" altLang="en-US" sz="2000" smtClean="0">
                <a:latin typeface="Times New Roman" panose="02020603050405020304" pitchFamily="18" charset="0"/>
                <a:cs typeface="Times New Roman" panose="02020603050405020304" pitchFamily="18" charset="0"/>
              </a:rPr>
              <a:t>NPV </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0.968</a:t>
            </a:r>
            <a:endParaRPr lang="zh-TW" alt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617912" y="626422"/>
                <a:ext cx="11227723" cy="688394"/>
              </a:xfrm>
              <a:prstGeom prst="rect">
                <a:avLst/>
              </a:prstGeom>
            </p:spPr>
            <p:txBody>
              <a:bodyPr wrap="square">
                <a:spAutoFit/>
              </a:bodyPr>
              <a:lstStyle/>
              <a:p>
                <a:r>
                  <a:rPr lang="zh-TW" altLang="en-US" smtClean="0"/>
                  <a:t>資料來源</a:t>
                </a:r>
                <a14:m>
                  <m:oMath xmlns:m="http://schemas.openxmlformats.org/officeDocument/2006/math">
                    <m:r>
                      <a:rPr lang="en-US" altLang="zh-TW" i="1">
                        <a:latin typeface="Cambria Math" panose="02040503050406030204" pitchFamily="18" charset="0"/>
                      </a:rPr>
                      <m:t>:</m:t>
                    </m:r>
                  </m:oMath>
                </a14:m>
                <a:endParaRPr lang="en-US" altLang="zh-TW" i="1"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zh-TW" altLang="en-US" i="1" smtClean="0">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b="0" i="1" smtClean="0">
                              <a:latin typeface="Cambria Math" panose="02040503050406030204" pitchFamily="18" charset="0"/>
                            </a:rPr>
                            <m:t>𝑣𝑎𝑙</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smtClean="0">
                              <a:latin typeface="Cambria Math" panose="02040503050406030204" pitchFamily="18" charset="0"/>
                            </a:rPr>
                            <m:t>𝑖</m:t>
                          </m:r>
                          <m:r>
                            <a:rPr lang="zh-TW" altLang="en-US" i="1">
                              <a:latin typeface="Cambria Math" panose="02040503050406030204" pitchFamily="18" charset="0"/>
                            </a:rPr>
                            <m:t>=</m:t>
                          </m:r>
                          <m:r>
                            <a:rPr lang="en-US" altLang="zh-TW" b="0" i="1" smtClean="0">
                              <a:latin typeface="Cambria Math" panose="02040503050406030204" pitchFamily="18" charset="0"/>
                            </a:rPr>
                            <m:t>240</m:t>
                          </m:r>
                          <m:r>
                            <a:rPr lang="en-US" altLang="zh-TW" i="1">
                              <a:latin typeface="Cambria Math" panose="02040503050406030204" pitchFamily="18" charset="0"/>
                            </a:rPr>
                            <m:t>~</m:t>
                          </m:r>
                          <m:r>
                            <a:rPr lang="en-US" altLang="zh-TW" b="0" i="1" smtClean="0">
                              <a:latin typeface="Cambria Math" panose="02040503050406030204" pitchFamily="18" charset="0"/>
                            </a:rPr>
                            <m:t>300;</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smtClean="0">
                              <a:latin typeface="Cambria Math" panose="02040503050406030204" pitchFamily="18" charset="0"/>
                            </a:rPr>
                            <m:t>𝑃</m:t>
                          </m:r>
                          <m:r>
                            <a:rPr lang="en-US" altLang="zh-TW" b="0" i="1">
                              <a:latin typeface="Cambria Math" panose="02040503050406030204" pitchFamily="18" charset="0"/>
                            </a:rPr>
                            <m:t>,</m:t>
                          </m:r>
                          <m:r>
                            <a:rPr lang="en-US" altLang="zh-TW" b="0" i="1" smtClean="0">
                              <a:latin typeface="Cambria Math" panose="02040503050406030204" pitchFamily="18" charset="0"/>
                            </a:rPr>
                            <m:t>𝑁</m:t>
                          </m:r>
                        </m:e>
                      </m:d>
                    </m:oMath>
                  </m:oMathPara>
                </a14:m>
                <a:endParaRPr lang="zh-TW" altLang="en-US"/>
              </a:p>
            </p:txBody>
          </p:sp>
        </mc:Choice>
        <mc:Fallback xmlns="">
          <p:sp>
            <p:nvSpPr>
              <p:cNvPr id="6" name="矩形 5"/>
              <p:cNvSpPr>
                <a:spLocks noRot="1" noChangeAspect="1" noMove="1" noResize="1" noEditPoints="1" noAdjustHandles="1" noChangeArrowheads="1" noChangeShapeType="1" noTextEdit="1"/>
              </p:cNvSpPr>
              <p:nvPr/>
            </p:nvSpPr>
            <p:spPr>
              <a:xfrm>
                <a:off x="617912" y="626422"/>
                <a:ext cx="11227723" cy="688394"/>
              </a:xfrm>
              <a:prstGeom prst="rect">
                <a:avLst/>
              </a:prstGeom>
              <a:blipFill>
                <a:blip r:embed="rId3"/>
                <a:stretch>
                  <a:fillRect l="-434" t="-51327" b="-1345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322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a:t>
            </a:fld>
            <a:endParaRPr lang="zh-TW" altLang="en-US"/>
          </a:p>
        </p:txBody>
      </p:sp>
      <p:sp>
        <p:nvSpPr>
          <p:cNvPr id="5" name="文字方塊 4"/>
          <p:cNvSpPr txBox="1"/>
          <p:nvPr/>
        </p:nvSpPr>
        <p:spPr>
          <a:xfrm>
            <a:off x="673331" y="-41564"/>
            <a:ext cx="2485506" cy="646331"/>
          </a:xfrm>
          <a:prstGeom prst="rect">
            <a:avLst/>
          </a:prstGeom>
          <a:noFill/>
        </p:spPr>
        <p:txBody>
          <a:bodyPr wrap="square" rtlCol="0">
            <a:spAutoFit/>
          </a:bodyPr>
          <a:lstStyle/>
          <a:p>
            <a:r>
              <a:rPr lang="en-US" altLang="zh-TW" sz="3600" smtClean="0">
                <a:latin typeface="Times New Roman" panose="02020603050405020304" pitchFamily="18" charset="0"/>
                <a:cs typeface="Times New Roman" panose="02020603050405020304" pitchFamily="18" charset="0"/>
              </a:rPr>
              <a:t>Outline:</a:t>
            </a:r>
            <a:endParaRPr lang="zh-TW" altLang="en-US" sz="3600">
              <a:latin typeface="Times New Roman" panose="02020603050405020304" pitchFamily="18" charset="0"/>
              <a:cs typeface="Times New Roman" panose="02020603050405020304" pitchFamily="18" charset="0"/>
            </a:endParaRPr>
          </a:p>
        </p:txBody>
      </p:sp>
      <p:sp>
        <p:nvSpPr>
          <p:cNvPr id="6" name="文字方塊 5"/>
          <p:cNvSpPr txBox="1"/>
          <p:nvPr/>
        </p:nvSpPr>
        <p:spPr>
          <a:xfrm>
            <a:off x="673331" y="687895"/>
            <a:ext cx="7730836" cy="6247864"/>
          </a:xfrm>
          <a:prstGeom prst="rect">
            <a:avLst/>
          </a:prstGeom>
          <a:noFill/>
        </p:spPr>
        <p:txBody>
          <a:bodyPr wrap="square" rtlCol="0">
            <a:spAutoFit/>
          </a:bodyPr>
          <a:lstStyle/>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Introduction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1.1 Motivation&amp;Objective</a:t>
            </a:r>
          </a:p>
          <a:p>
            <a:pPr lvl="1"/>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Tumor Detection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2.1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資料來源以及符號定義</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2.2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資料前處理</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2.3 YOLOv7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腫瘤偵測</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2.4 YOLOv7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訓練數據分析</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2.5 </a:t>
            </a:r>
            <a:r>
              <a:rPr lang="en-US" altLang="zh-TW" sz="2000">
                <a:latin typeface="Times New Roman" panose="02020603050405020304" pitchFamily="18" charset="0"/>
                <a:ea typeface="標楷體" panose="03000509000000000000" pitchFamily="65" charset="-120"/>
                <a:cs typeface="Times New Roman" panose="02020603050405020304" pitchFamily="18" charset="0"/>
              </a:rPr>
              <a:t>Evaluation </a:t>
            </a: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Metrics</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Metrics</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3.1 Based on slices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3.2 Based on bounding box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3.3 Based on tumor space</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3.4 Data distribution</a:t>
            </a: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3.5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視覺化呈現</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結果</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後續實驗</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4.1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單張影像輸入</a:t>
            </a:r>
            <a:r>
              <a:rPr lang="en-US" altLang="zh-TW" sz="200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smtClean="0">
                <a:latin typeface="Times New Roman" panose="02020603050405020304" pitchFamily="18" charset="0"/>
                <a:ea typeface="標楷體" panose="03000509000000000000" pitchFamily="65" charset="-120"/>
                <a:cs typeface="Times New Roman" panose="02020603050405020304" pitchFamily="18" charset="0"/>
              </a:rPr>
              <a:t>v.s. </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上下文資訊整合輸入</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smtClean="0">
                <a:solidFill>
                  <a:srgbClr val="FF0000"/>
                </a:solidFill>
              </a:rPr>
              <a:t>								</a:t>
            </a:r>
          </a:p>
        </p:txBody>
      </p:sp>
    </p:spTree>
    <p:extLst>
      <p:ext uri="{BB962C8B-B14F-4D97-AF65-F5344CB8AC3E}">
        <p14:creationId xmlns:p14="http://schemas.microsoft.com/office/powerpoint/2010/main" val="4149797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20</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p>
        </p:txBody>
      </p:sp>
      <p:sp>
        <p:nvSpPr>
          <p:cNvPr id="6" name="文字方塊 5"/>
          <p:cNvSpPr txBox="1"/>
          <p:nvPr/>
        </p:nvSpPr>
        <p:spPr>
          <a:xfrm>
            <a:off x="0" y="769442"/>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偵測框</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08698" y="1538884"/>
            <a:ext cx="10763359" cy="4616648"/>
          </a:xfrm>
          <a:prstGeom prst="rect">
            <a:avLst/>
          </a:prstGeom>
        </p:spPr>
        <p:txBody>
          <a:bodyPr wrap="square">
            <a:spAutoFit/>
          </a:bodyPr>
          <a:lstStyle/>
          <a:p>
            <a:r>
              <a:rPr lang="en-US" altLang="zh-TW" sz="2800" b="1" smtClean="0">
                <a:latin typeface="Times New Roman" panose="02020603050405020304" pitchFamily="18" charset="0"/>
                <a:ea typeface="標楷體" panose="03000509000000000000" pitchFamily="65" charset="-120"/>
                <a:cs typeface="Times New Roman" panose="02020603050405020304" pitchFamily="18" charset="0"/>
              </a:rPr>
              <a:t>Definition:</a:t>
            </a: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Wingdings" panose="05000000000000000000" pitchFamily="2" charset="2"/>
              <a:buChar char="l"/>
            </a:pP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有腫瘤，偵測框框出腫瘤</a:t>
            </a: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iou &gt; threshold</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Wingdings" panose="05000000000000000000" pitchFamily="2" charset="2"/>
              <a:buChar char="l"/>
              <a:defRPr/>
            </a:pPr>
            <a:r>
              <a:rPr lang="en-US" altLang="zh-TW" sz="160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a:latin typeface="Times New Roman" panose="02020603050405020304" pitchFamily="18" charset="0"/>
                <a:ea typeface="標楷體" panose="03000509000000000000" pitchFamily="65" charset="-120"/>
                <a:cs typeface="Times New Roman" panose="02020603050405020304" pitchFamily="18" charset="0"/>
              </a:rPr>
              <a:t>無腫瘤，無框出腫瘤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defRPr/>
            </a:pPr>
            <a:endParaRPr lang="en-US" altLang="zh-TW" b="1">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Wingdings" panose="05000000000000000000" pitchFamily="2" charset="2"/>
              <a:buChar char="l"/>
            </a:pPr>
            <a:r>
              <a:rPr lang="en-US" altLang="zh-TW" sz="1600" smtClean="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smtClean="0">
                <a:latin typeface="Times New Roman" panose="02020603050405020304" pitchFamily="18" charset="0"/>
                <a:ea typeface="標楷體" panose="03000509000000000000" pitchFamily="65" charset="-120"/>
                <a:cs typeface="Times New Roman" panose="02020603050405020304" pitchFamily="18" charset="0"/>
              </a:rPr>
              <a:t>無腫瘤，偵測框框出腫瘤。</a:t>
            </a: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Wingdings" panose="05000000000000000000" pitchFamily="2" charset="2"/>
              <a:buChar char="l"/>
            </a:pP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有腫瘤，框出的偵測框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IoU&lt;threshold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物理意義</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為預測為腫瘤但實際沒有腫瘤。</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p>
          <a:p>
            <a:pPr lvl="2"/>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For example: </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一張圖像有一個腫瘤，框出兩個偵測框，兩個偵測框的</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都小於</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則</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計算兩次</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FP</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342891" indent="-342891">
              <a:buAutoNum type="arabicPeriod"/>
            </a:pPr>
            <a:endParaRPr lang="en-US" altLang="zh-TW" sz="160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endParaRPr lang="en-US" altLang="zh-TW" sz="160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n"/>
            </a:pPr>
            <a:r>
              <a:rPr lang="en-US" altLang="zh-TW" b="1" smtClean="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Wingdings" panose="05000000000000000000" pitchFamily="2" charset="2"/>
              <a:buChar char="l"/>
              <a:defRPr/>
            </a:pPr>
            <a:r>
              <a:rPr lang="en-US" altLang="zh-TW" sz="160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a:latin typeface="Times New Roman" panose="02020603050405020304" pitchFamily="18" charset="0"/>
                <a:ea typeface="標楷體" panose="03000509000000000000" pitchFamily="65" charset="-120"/>
                <a:cs typeface="Times New Roman" panose="02020603050405020304" pitchFamily="18" charset="0"/>
              </a:rPr>
              <a:t>有腫瘤，無框出腫瘤。</a:t>
            </a:r>
            <a:endParaRPr lang="en-US" altLang="zh-TW" sz="16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Wingdings" panose="05000000000000000000" pitchFamily="2" charset="2"/>
              <a:buChar char="l"/>
            </a:pP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有腫瘤，框出的偵測框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IoU&lt;threshold</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物理意義為實際有腫瘤但沒有預測出來。</a:t>
            </a:r>
            <a:r>
              <a:rPr lang="en-US" altLang="zh-TW" sz="16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sz="1400" b="1"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4178135" y="4885271"/>
            <a:ext cx="5955476" cy="369332"/>
          </a:xfrm>
          <a:prstGeom prst="rect">
            <a:avLst/>
          </a:prstGeom>
          <a:solidFill>
            <a:srgbClr val="FFFF00"/>
          </a:solidFill>
        </p:spPr>
        <p:txBody>
          <a:bodyPr wrap="none">
            <a:spAutoFit/>
          </a:bodyPr>
          <a:lstStyle/>
          <a:p>
            <a:pPr>
              <a:defRPr/>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紅色為重複計算，後續</a:t>
            </a:r>
            <a:r>
              <a:rPr lang="zh-TW" altLang="en-US">
                <a:latin typeface="Times New Roman" panose="02020603050405020304" pitchFamily="18" charset="0"/>
                <a:ea typeface="標楷體" panose="03000509000000000000" pitchFamily="65" charset="-120"/>
                <a:cs typeface="Times New Roman" panose="02020603050405020304" pitchFamily="18" charset="0"/>
              </a:rPr>
              <a:t>會</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針對有無重複計算做不同的評估</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4706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p:cNvPicPr>
            <a:picLocks noChangeAspect="1"/>
          </p:cNvPicPr>
          <p:nvPr/>
        </p:nvPicPr>
        <p:blipFill>
          <a:blip r:embed="rId2"/>
          <a:stretch>
            <a:fillRect/>
          </a:stretch>
        </p:blipFill>
        <p:spPr>
          <a:xfrm>
            <a:off x="7746158" y="1414668"/>
            <a:ext cx="1690031" cy="1876145"/>
          </a:xfrm>
          <a:prstGeom prst="rect">
            <a:avLst/>
          </a:prstGeom>
        </p:spPr>
      </p:pic>
      <p:pic>
        <p:nvPicPr>
          <p:cNvPr id="3" name="圖片 2"/>
          <p:cNvPicPr>
            <a:picLocks noChangeAspect="1"/>
          </p:cNvPicPr>
          <p:nvPr/>
        </p:nvPicPr>
        <p:blipFill>
          <a:blip r:embed="rId3"/>
          <a:stretch>
            <a:fillRect/>
          </a:stretch>
        </p:blipFill>
        <p:spPr>
          <a:xfrm>
            <a:off x="3757300" y="1440120"/>
            <a:ext cx="1687873" cy="1885758"/>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21</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視覺化示意圖</a:t>
            </a:r>
            <a:endParaRPr lang="en-US" altLang="zh-TW" sz="2800" smtClean="0">
              <a:latin typeface="Times New Roman" panose="02020603050405020304" pitchFamily="18" charset="0"/>
              <a:cs typeface="Times New Roman" panose="02020603050405020304" pitchFamily="18" charset="0"/>
            </a:endParaRPr>
          </a:p>
        </p:txBody>
      </p:sp>
      <p:sp>
        <p:nvSpPr>
          <p:cNvPr id="6" name="圓角矩形 5"/>
          <p:cNvSpPr/>
          <p:nvPr/>
        </p:nvSpPr>
        <p:spPr>
          <a:xfrm>
            <a:off x="448889" y="1143275"/>
            <a:ext cx="2998124" cy="4896434"/>
          </a:xfrm>
          <a:prstGeom prst="round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624532" y="1180098"/>
            <a:ext cx="1763624" cy="307777"/>
          </a:xfrm>
          <a:prstGeom prst="rect">
            <a:avLst/>
          </a:prstGeom>
        </p:spPr>
        <p:txBody>
          <a:bodyPr wrap="none">
            <a:spAutoFit/>
          </a:bodyPr>
          <a:lstStyle/>
          <a:p>
            <a:pPr marL="285750" indent="-285750">
              <a:buFont typeface="Arial" panose="020B0604020202020204" pitchFamily="34" charset="0"/>
              <a:buChar char="•"/>
            </a:pPr>
            <a:r>
              <a:rPr lang="en-US" altLang="zh-TW" sz="1400" dirty="0" smtClean="0">
                <a:latin typeface="Times New Roman" panose="02020603050405020304" pitchFamily="18" charset="0"/>
                <a:cs typeface="Times New Roman" panose="02020603050405020304" pitchFamily="18" charset="0"/>
              </a:rPr>
              <a:t>Illustrative Figure</a:t>
            </a:r>
            <a:endParaRPr lang="zh-TW" altLang="en-US" sz="1400" dirty="0">
              <a:latin typeface="Times New Roman" panose="02020603050405020304" pitchFamily="18" charset="0"/>
              <a:cs typeface="Times New Roman" panose="02020603050405020304" pitchFamily="18" charset="0"/>
            </a:endParaRPr>
          </a:p>
        </p:txBody>
      </p:sp>
      <p:pic>
        <p:nvPicPr>
          <p:cNvPr id="9" name="圖片 8"/>
          <p:cNvPicPr>
            <a:picLocks noChangeAspect="1"/>
          </p:cNvPicPr>
          <p:nvPr/>
        </p:nvPicPr>
        <p:blipFill>
          <a:blip r:embed="rId4"/>
          <a:stretch>
            <a:fillRect/>
          </a:stretch>
        </p:blipFill>
        <p:spPr>
          <a:xfrm>
            <a:off x="583024" y="4375289"/>
            <a:ext cx="2429214" cy="295316"/>
          </a:xfrm>
          <a:prstGeom prst="rect">
            <a:avLst/>
          </a:prstGeom>
        </p:spPr>
      </p:pic>
      <p:pic>
        <p:nvPicPr>
          <p:cNvPr id="10" name="圖片 9"/>
          <p:cNvPicPr>
            <a:picLocks noChangeAspect="1"/>
          </p:cNvPicPr>
          <p:nvPr/>
        </p:nvPicPr>
        <p:blipFill>
          <a:blip r:embed="rId5"/>
          <a:stretch>
            <a:fillRect/>
          </a:stretch>
        </p:blipFill>
        <p:spPr>
          <a:xfrm>
            <a:off x="583024" y="4719889"/>
            <a:ext cx="2429214" cy="265655"/>
          </a:xfrm>
          <a:prstGeom prst="rect">
            <a:avLst/>
          </a:prstGeom>
        </p:spPr>
      </p:pic>
      <mc:AlternateContent xmlns:mc="http://schemas.openxmlformats.org/markup-compatibility/2006" xmlns:a14="http://schemas.microsoft.com/office/drawing/2010/main">
        <mc:Choice Requires="a14">
          <p:sp>
            <p:nvSpPr>
              <p:cNvPr id="11" name="文字方塊 10"/>
              <p:cNvSpPr txBox="1"/>
              <p:nvPr/>
            </p:nvSpPr>
            <p:spPr>
              <a:xfrm>
                <a:off x="448889" y="5204211"/>
                <a:ext cx="2842952" cy="525272"/>
              </a:xfrm>
              <a:prstGeom prst="rect">
                <a:avLst/>
              </a:prstGeom>
              <a:noFill/>
            </p:spPr>
            <p:txBody>
              <a:bodyPr wrap="square" rtlCol="0">
                <a:spAutoFit/>
              </a:bodyPr>
              <a:lstStyle/>
              <a:p>
                <a:r>
                  <a:rPr lang="en-US" altLang="zh-TW" i="1" dirty="0">
                    <a:latin typeface="Cambria Math" panose="02040503050406030204" pitchFamily="18" charset="0"/>
                    <a:cs typeface="Times New Roman" panose="02020603050405020304" pitchFamily="18" charset="0"/>
                  </a:rPr>
                  <a:t>IoU = </a:t>
                </a:r>
                <a14:m>
                  <m:oMath xmlns:m="http://schemas.openxmlformats.org/officeDocument/2006/math">
                    <m:f>
                      <m:fPr>
                        <m:ctrlPr>
                          <a:rPr lang="en-US" altLang="zh-TW" i="1">
                            <a:latin typeface="Cambria Math" panose="02040503050406030204" pitchFamily="18" charset="0"/>
                            <a:cs typeface="Times New Roman" panose="02020603050405020304" pitchFamily="18" charset="0"/>
                          </a:rPr>
                        </m:ctrlPr>
                      </m:fPr>
                      <m:num>
                        <m:r>
                          <a:rPr lang="en-US" altLang="zh-TW" b="0" i="1" smtClean="0">
                            <a:latin typeface="Cambria Math" panose="02040503050406030204" pitchFamily="18" charset="0"/>
                            <a:cs typeface="Times New Roman" panose="02020603050405020304" pitchFamily="18" charset="0"/>
                          </a:rPr>
                          <m:t>𝐴𝑟𝑒𝑎</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𝑜𝑓</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𝑂𝑣𝑒𝑟𝑙𝑎𝑝</m:t>
                        </m:r>
                      </m:num>
                      <m:den>
                        <m:r>
                          <a:rPr lang="en-US" altLang="zh-TW" b="0" i="1" smtClean="0">
                            <a:latin typeface="Cambria Math" panose="02040503050406030204" pitchFamily="18" charset="0"/>
                            <a:cs typeface="Times New Roman" panose="02020603050405020304" pitchFamily="18" charset="0"/>
                          </a:rPr>
                          <m:t>𝐴𝑟𝑒𝑎</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𝑜𝑓</m:t>
                        </m:r>
                        <m:r>
                          <a:rPr lang="en-US" altLang="zh-TW" b="0"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𝑢𝑛𝑖𝑜𝑛</m:t>
                        </m:r>
                      </m:den>
                    </m:f>
                  </m:oMath>
                </a14:m>
                <a:r>
                  <a:rPr lang="en-US" altLang="zh-TW"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TW" i="1">
                            <a:latin typeface="Cambria Math" panose="02040503050406030204" pitchFamily="18" charset="0"/>
                            <a:cs typeface="Times New Roman" panose="02020603050405020304" pitchFamily="18" charset="0"/>
                          </a:rPr>
                        </m:ctrlPr>
                      </m:fPr>
                      <m:num>
                        <m:r>
                          <a:rPr lang="en-US" altLang="zh-TW">
                            <a:latin typeface="Cambria Math" panose="02040503050406030204" pitchFamily="18" charset="0"/>
                            <a:cs typeface="Times New Roman" panose="02020603050405020304" pitchFamily="18" charset="0"/>
                          </a:rPr>
                          <m:t>𝐴</m:t>
                        </m:r>
                        <m:r>
                          <a:rPr lang="en-US" altLang="zh-TW">
                            <a:latin typeface="Cambria Math" panose="02040503050406030204" pitchFamily="18" charset="0"/>
                            <a:cs typeface="Times New Roman" panose="02020603050405020304" pitchFamily="18" charset="0"/>
                          </a:rPr>
                          <m:t>∩</m:t>
                        </m:r>
                        <m:r>
                          <a:rPr lang="en-US" altLang="zh-TW">
                            <a:latin typeface="Cambria Math" panose="02040503050406030204" pitchFamily="18" charset="0"/>
                            <a:cs typeface="Times New Roman" panose="02020603050405020304" pitchFamily="18" charset="0"/>
                          </a:rPr>
                          <m:t>𝐵</m:t>
                        </m:r>
                      </m:num>
                      <m:den>
                        <m:r>
                          <a:rPr lang="en-US" altLang="zh-TW">
                            <a:latin typeface="Cambria Math" panose="02040503050406030204" pitchFamily="18" charset="0"/>
                            <a:cs typeface="Times New Roman" panose="02020603050405020304" pitchFamily="18" charset="0"/>
                          </a:rPr>
                          <m:t>𝐴</m:t>
                        </m:r>
                        <m:r>
                          <a:rPr lang="en-US" altLang="zh-TW">
                            <a:latin typeface="Cambria Math" panose="02040503050406030204" pitchFamily="18" charset="0"/>
                            <a:cs typeface="Times New Roman" panose="02020603050405020304" pitchFamily="18" charset="0"/>
                          </a:rPr>
                          <m:t>∪</m:t>
                        </m:r>
                        <m:r>
                          <a:rPr lang="en-US" altLang="zh-TW">
                            <a:latin typeface="Cambria Math" panose="02040503050406030204" pitchFamily="18" charset="0"/>
                            <a:cs typeface="Times New Roman" panose="02020603050405020304" pitchFamily="18" charset="0"/>
                          </a:rPr>
                          <m:t>𝐵</m:t>
                        </m:r>
                      </m:den>
                    </m:f>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48889" y="5204211"/>
                <a:ext cx="2842952" cy="525272"/>
              </a:xfrm>
              <a:prstGeom prst="rect">
                <a:avLst/>
              </a:prstGeom>
              <a:blipFill>
                <a:blip r:embed="rId6"/>
                <a:stretch>
                  <a:fillRect l="-1931" b="-5814"/>
                </a:stretch>
              </a:blipFill>
            </p:spPr>
            <p:txBody>
              <a:bodyPr/>
              <a:lstStyle/>
              <a:p>
                <a:r>
                  <a:rPr lang="zh-TW" altLang="en-US">
                    <a:noFill/>
                  </a:rPr>
                  <a:t> </a:t>
                </a:r>
              </a:p>
            </p:txBody>
          </p:sp>
        </mc:Fallback>
      </mc:AlternateContent>
      <p:sp>
        <p:nvSpPr>
          <p:cNvPr id="15" name="左大括弧 14"/>
          <p:cNvSpPr/>
          <p:nvPr/>
        </p:nvSpPr>
        <p:spPr>
          <a:xfrm rot="16200000">
            <a:off x="5328217" y="2456924"/>
            <a:ext cx="377158" cy="2194560"/>
          </a:xfrm>
          <a:prstGeom prst="leftBrace">
            <a:avLst>
              <a:gd name="adj1" fmla="val 4331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矩形 15"/>
          <p:cNvSpPr/>
          <p:nvPr/>
        </p:nvSpPr>
        <p:spPr>
          <a:xfrm>
            <a:off x="4897497" y="3681780"/>
            <a:ext cx="1290738" cy="369332"/>
          </a:xfrm>
          <a:prstGeom prst="rect">
            <a:avLst/>
          </a:prstGeom>
        </p:spPr>
        <p:txBody>
          <a:bodyPr wrap="none">
            <a:spAutoFit/>
          </a:bodyPr>
          <a:lstStyle/>
          <a:p>
            <a:r>
              <a:rPr lang="en-US" altLang="zh-TW" i="1" dirty="0">
                <a:latin typeface="Cambria Math" panose="02040503050406030204" pitchFamily="18" charset="0"/>
                <a:cs typeface="Times New Roman" panose="02020603050405020304" pitchFamily="18" charset="0"/>
              </a:rPr>
              <a:t>IoU = 0.91 </a:t>
            </a:r>
            <a:endParaRPr lang="zh-TW" altLang="en-US" i="1" dirty="0">
              <a:latin typeface="Cambria Math" panose="02040503050406030204" pitchFamily="18" charset="0"/>
              <a:cs typeface="Times New Roman" panose="02020603050405020304" pitchFamily="18" charset="0"/>
            </a:endParaRPr>
          </a:p>
        </p:txBody>
      </p:sp>
      <p:sp>
        <p:nvSpPr>
          <p:cNvPr id="17" name="矩形 16"/>
          <p:cNvSpPr/>
          <p:nvPr/>
        </p:nvSpPr>
        <p:spPr>
          <a:xfrm>
            <a:off x="3842931" y="2219056"/>
            <a:ext cx="401910" cy="279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下箭號 18"/>
          <p:cNvSpPr/>
          <p:nvPr/>
        </p:nvSpPr>
        <p:spPr>
          <a:xfrm rot="2609095">
            <a:off x="4942607" y="4037810"/>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下箭號 19"/>
          <p:cNvSpPr/>
          <p:nvPr/>
        </p:nvSpPr>
        <p:spPr>
          <a:xfrm rot="18807034">
            <a:off x="5816911" y="4008886"/>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12584" y="4664569"/>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a:t>
            </a:r>
            <a:r>
              <a:rPr lang="en-US" altLang="zh-TW" i="1" dirty="0" smtClean="0">
                <a:latin typeface="Cambria Math" panose="02040503050406030204" pitchFamily="18" charset="0"/>
                <a:cs typeface="Times New Roman" panose="02020603050405020304" pitchFamily="18" charset="0"/>
              </a:rPr>
              <a:t>&gt; threshold</a:t>
            </a:r>
            <a:endParaRPr lang="zh-TW" altLang="en-US" i="1" dirty="0">
              <a:latin typeface="Cambria Math" panose="02040503050406030204" pitchFamily="18" charset="0"/>
              <a:cs typeface="Times New Roman" panose="02020603050405020304" pitchFamily="18" charset="0"/>
            </a:endParaRPr>
          </a:p>
        </p:txBody>
      </p:sp>
      <p:sp>
        <p:nvSpPr>
          <p:cNvPr id="22" name="矩形 21"/>
          <p:cNvSpPr/>
          <p:nvPr/>
        </p:nvSpPr>
        <p:spPr>
          <a:xfrm>
            <a:off x="5762020" y="4671406"/>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&lt;</a:t>
            </a:r>
            <a:r>
              <a:rPr lang="en-US" altLang="zh-TW" i="1" dirty="0" smtClean="0">
                <a:latin typeface="Cambria Math" panose="02040503050406030204" pitchFamily="18" charset="0"/>
                <a:cs typeface="Times New Roman" panose="02020603050405020304" pitchFamily="18" charset="0"/>
              </a:rPr>
              <a:t> threshold</a:t>
            </a:r>
            <a:endParaRPr lang="zh-TW" altLang="en-US" i="1" dirty="0">
              <a:latin typeface="Cambria Math" panose="02040503050406030204" pitchFamily="18" charset="0"/>
              <a:cs typeface="Times New Roman" panose="02020603050405020304" pitchFamily="18" charset="0"/>
            </a:endParaRPr>
          </a:p>
        </p:txBody>
      </p:sp>
      <p:sp>
        <p:nvSpPr>
          <p:cNvPr id="23" name="文字方塊 22"/>
          <p:cNvSpPr txBox="1"/>
          <p:nvPr/>
        </p:nvSpPr>
        <p:spPr>
          <a:xfrm>
            <a:off x="4363142" y="5022433"/>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24" name="文字方塊 23"/>
          <p:cNvSpPr txBox="1"/>
          <p:nvPr/>
        </p:nvSpPr>
        <p:spPr>
          <a:xfrm>
            <a:off x="6032556" y="5022433"/>
            <a:ext cx="1085979" cy="923330"/>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 </a:t>
            </a:r>
            <a:r>
              <a:rPr lang="en-US" altLang="zh-TW" dirty="0" smtClean="0">
                <a:latin typeface="Times New Roman" panose="02020603050405020304" pitchFamily="18" charset="0"/>
                <a:cs typeface="Times New Roman" panose="02020603050405020304" pitchFamily="18" charset="0"/>
              </a:rPr>
              <a:t>&amp;</a:t>
            </a:r>
            <a:r>
              <a:rPr lang="en-US" altLang="zh-TW" b="1" dirty="0" smtClean="0">
                <a:solidFill>
                  <a:srgbClr val="FF0000"/>
                </a:solidFill>
                <a:latin typeface="Times New Roman" panose="02020603050405020304" pitchFamily="18" charset="0"/>
                <a:cs typeface="Times New Roman" panose="02020603050405020304" pitchFamily="18" charset="0"/>
              </a:rPr>
              <a:t> FN</a:t>
            </a:r>
          </a:p>
          <a:p>
            <a:pPr algn="ctr"/>
            <a:r>
              <a:rPr lang="en-US" altLang="zh-TW" dirty="0">
                <a:latin typeface="Times New Roman" panose="02020603050405020304" pitchFamily="18" charset="0"/>
                <a:cs typeface="Times New Roman" panose="02020603050405020304" pitchFamily="18" charset="0"/>
              </a:rPr>
              <a:t>o</a:t>
            </a:r>
            <a:r>
              <a:rPr lang="en-US" altLang="zh-TW" dirty="0" smtClean="0">
                <a:latin typeface="Times New Roman" panose="02020603050405020304" pitchFamily="18" charset="0"/>
                <a:cs typeface="Times New Roman" panose="02020603050405020304" pitchFamily="18" charset="0"/>
              </a:rPr>
              <a:t>r</a:t>
            </a:r>
          </a:p>
          <a:p>
            <a:pPr algn="ctr"/>
            <a:r>
              <a:rPr lang="en-US" altLang="zh-TW" b="1" dirty="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27" name="左大括弧 26"/>
          <p:cNvSpPr/>
          <p:nvPr/>
        </p:nvSpPr>
        <p:spPr>
          <a:xfrm rot="16200000">
            <a:off x="9520335" y="2490682"/>
            <a:ext cx="377158" cy="2194560"/>
          </a:xfrm>
          <a:prstGeom prst="leftBrace">
            <a:avLst>
              <a:gd name="adj1" fmla="val 4331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8" name="矩形 27"/>
          <p:cNvSpPr/>
          <p:nvPr/>
        </p:nvSpPr>
        <p:spPr>
          <a:xfrm>
            <a:off x="9052288" y="3742783"/>
            <a:ext cx="1418978" cy="369332"/>
          </a:xfrm>
          <a:prstGeom prst="rect">
            <a:avLst/>
          </a:prstGeom>
        </p:spPr>
        <p:txBody>
          <a:bodyPr wrap="none">
            <a:spAutoFit/>
          </a:bodyPr>
          <a:lstStyle/>
          <a:p>
            <a:r>
              <a:rPr lang="en-US" altLang="zh-TW" i="1" dirty="0">
                <a:latin typeface="Cambria Math" panose="02040503050406030204" pitchFamily="18" charset="0"/>
                <a:cs typeface="Times New Roman" panose="02020603050405020304" pitchFamily="18" charset="0"/>
              </a:rPr>
              <a:t>IoU = </a:t>
            </a:r>
            <a:r>
              <a:rPr lang="en-US" altLang="zh-TW" i="1" dirty="0" smtClean="0">
                <a:latin typeface="Cambria Math" panose="02040503050406030204" pitchFamily="18" charset="0"/>
                <a:cs typeface="Times New Roman" panose="02020603050405020304" pitchFamily="18" charset="0"/>
              </a:rPr>
              <a:t>0.735 </a:t>
            </a:r>
            <a:endParaRPr lang="zh-TW" altLang="en-US" i="1" dirty="0">
              <a:latin typeface="Cambria Math" panose="02040503050406030204" pitchFamily="18" charset="0"/>
              <a:cs typeface="Times New Roman" panose="02020603050405020304" pitchFamily="18" charset="0"/>
            </a:endParaRPr>
          </a:p>
        </p:txBody>
      </p:sp>
      <p:sp>
        <p:nvSpPr>
          <p:cNvPr id="29" name="向下箭號 28"/>
          <p:cNvSpPr/>
          <p:nvPr/>
        </p:nvSpPr>
        <p:spPr>
          <a:xfrm rot="2609095">
            <a:off x="9237758" y="4052257"/>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下箭號 29"/>
          <p:cNvSpPr/>
          <p:nvPr/>
        </p:nvSpPr>
        <p:spPr>
          <a:xfrm rot="18807034">
            <a:off x="10112062" y="4023333"/>
            <a:ext cx="261895" cy="73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8107735" y="4679016"/>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a:t>
            </a:r>
            <a:r>
              <a:rPr lang="en-US" altLang="zh-TW" i="1" dirty="0" smtClean="0">
                <a:latin typeface="Cambria Math" panose="02040503050406030204" pitchFamily="18" charset="0"/>
                <a:cs typeface="Times New Roman" panose="02020603050405020304" pitchFamily="18" charset="0"/>
              </a:rPr>
              <a:t>&gt; threshold</a:t>
            </a:r>
            <a:endParaRPr lang="zh-TW" altLang="en-US" i="1" dirty="0">
              <a:latin typeface="Cambria Math" panose="02040503050406030204" pitchFamily="18" charset="0"/>
              <a:cs typeface="Times New Roman" panose="02020603050405020304" pitchFamily="18" charset="0"/>
            </a:endParaRPr>
          </a:p>
        </p:txBody>
      </p:sp>
      <p:sp>
        <p:nvSpPr>
          <p:cNvPr id="32" name="矩形 31"/>
          <p:cNvSpPr/>
          <p:nvPr/>
        </p:nvSpPr>
        <p:spPr>
          <a:xfrm>
            <a:off x="10057171" y="4685853"/>
            <a:ext cx="1755417" cy="369332"/>
          </a:xfrm>
          <a:prstGeom prst="rect">
            <a:avLst/>
          </a:prstGeom>
        </p:spPr>
        <p:txBody>
          <a:bodyPr wrap="none">
            <a:spAutoFit/>
          </a:bodyPr>
          <a:lstStyle/>
          <a:p>
            <a:r>
              <a:rPr lang="en-US" altLang="zh-TW" i="1" dirty="0" smtClean="0">
                <a:latin typeface="Cambria Math" panose="02040503050406030204" pitchFamily="18" charset="0"/>
                <a:cs typeface="Times New Roman" panose="02020603050405020304" pitchFamily="18" charset="0"/>
              </a:rPr>
              <a:t>IoU</a:t>
            </a:r>
            <a:r>
              <a:rPr lang="en-US" altLang="zh-TW" i="1" dirty="0">
                <a:latin typeface="Cambria Math" panose="02040503050406030204" pitchFamily="18" charset="0"/>
                <a:cs typeface="Times New Roman" panose="02020603050405020304" pitchFamily="18" charset="0"/>
              </a:rPr>
              <a:t> &lt;</a:t>
            </a:r>
            <a:r>
              <a:rPr lang="en-US" altLang="zh-TW" i="1" dirty="0" smtClean="0">
                <a:latin typeface="Cambria Math" panose="02040503050406030204" pitchFamily="18" charset="0"/>
                <a:cs typeface="Times New Roman" panose="02020603050405020304" pitchFamily="18" charset="0"/>
              </a:rPr>
              <a:t> threshold</a:t>
            </a:r>
            <a:endParaRPr lang="zh-TW" altLang="en-US" i="1" dirty="0">
              <a:latin typeface="Cambria Math" panose="02040503050406030204" pitchFamily="18" charset="0"/>
              <a:cs typeface="Times New Roman" panose="02020603050405020304" pitchFamily="18" charset="0"/>
            </a:endParaRPr>
          </a:p>
        </p:txBody>
      </p:sp>
      <p:sp>
        <p:nvSpPr>
          <p:cNvPr id="33" name="文字方塊 32"/>
          <p:cNvSpPr txBox="1"/>
          <p:nvPr/>
        </p:nvSpPr>
        <p:spPr>
          <a:xfrm>
            <a:off x="8658293" y="5036880"/>
            <a:ext cx="575918" cy="369332"/>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TP</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34" name="文字方塊 33"/>
          <p:cNvSpPr txBox="1"/>
          <p:nvPr/>
        </p:nvSpPr>
        <p:spPr>
          <a:xfrm>
            <a:off x="10327707" y="5036880"/>
            <a:ext cx="1085979" cy="923330"/>
          </a:xfrm>
          <a:prstGeom prst="rect">
            <a:avLst/>
          </a:prstGeom>
          <a:noFill/>
        </p:spPr>
        <p:txBody>
          <a:bodyPr wrap="square" rtlCol="0">
            <a:spAutoFit/>
          </a:bodyPr>
          <a:lstStyle/>
          <a:p>
            <a:r>
              <a:rPr lang="en-US" altLang="zh-TW" b="1" dirty="0" smtClean="0">
                <a:solidFill>
                  <a:srgbClr val="FF0000"/>
                </a:solidFill>
                <a:latin typeface="Times New Roman" panose="02020603050405020304" pitchFamily="18" charset="0"/>
                <a:cs typeface="Times New Roman" panose="02020603050405020304" pitchFamily="18" charset="0"/>
              </a:rPr>
              <a:t>FP </a:t>
            </a:r>
            <a:r>
              <a:rPr lang="en-US" altLang="zh-TW" dirty="0" smtClean="0">
                <a:latin typeface="Times New Roman" panose="02020603050405020304" pitchFamily="18" charset="0"/>
                <a:cs typeface="Times New Roman" panose="02020603050405020304" pitchFamily="18" charset="0"/>
              </a:rPr>
              <a:t>&amp;</a:t>
            </a:r>
            <a:r>
              <a:rPr lang="en-US" altLang="zh-TW" b="1" dirty="0" smtClean="0">
                <a:solidFill>
                  <a:srgbClr val="FF0000"/>
                </a:solidFill>
                <a:latin typeface="Times New Roman" panose="02020603050405020304" pitchFamily="18" charset="0"/>
                <a:cs typeface="Times New Roman" panose="02020603050405020304" pitchFamily="18" charset="0"/>
              </a:rPr>
              <a:t> FN</a:t>
            </a:r>
          </a:p>
          <a:p>
            <a:pPr algn="ctr"/>
            <a:r>
              <a:rPr lang="en-US" altLang="zh-TW" dirty="0">
                <a:latin typeface="Times New Roman" panose="02020603050405020304" pitchFamily="18" charset="0"/>
                <a:cs typeface="Times New Roman" panose="02020603050405020304" pitchFamily="18" charset="0"/>
              </a:rPr>
              <a:t>o</a:t>
            </a:r>
            <a:r>
              <a:rPr lang="en-US" altLang="zh-TW" dirty="0" smtClean="0">
                <a:latin typeface="Times New Roman" panose="02020603050405020304" pitchFamily="18" charset="0"/>
                <a:cs typeface="Times New Roman" panose="02020603050405020304" pitchFamily="18" charset="0"/>
              </a:rPr>
              <a:t>r</a:t>
            </a:r>
          </a:p>
          <a:p>
            <a:pPr algn="ctr"/>
            <a:r>
              <a:rPr lang="en-US" altLang="zh-TW" b="1" dirty="0">
                <a:solidFill>
                  <a:srgbClr val="FF0000"/>
                </a:solidFill>
                <a:latin typeface="Times New Roman" panose="02020603050405020304" pitchFamily="18" charset="0"/>
                <a:cs typeface="Times New Roman" panose="02020603050405020304" pitchFamily="18" charset="0"/>
              </a:rPr>
              <a:t>FN</a:t>
            </a:r>
            <a:endParaRPr lang="zh-TW" altLang="en-US" b="1" dirty="0">
              <a:solidFill>
                <a:srgbClr val="FF0000"/>
              </a:solidFill>
              <a:latin typeface="Times New Roman" panose="02020603050405020304" pitchFamily="18" charset="0"/>
              <a:cs typeface="Times New Roman" panose="02020603050405020304" pitchFamily="18" charset="0"/>
            </a:endParaRPr>
          </a:p>
        </p:txBody>
      </p:sp>
      <p:sp>
        <p:nvSpPr>
          <p:cNvPr id="35" name="文字方塊 34"/>
          <p:cNvSpPr txBox="1"/>
          <p:nvPr/>
        </p:nvSpPr>
        <p:spPr>
          <a:xfrm>
            <a:off x="5087592" y="1028435"/>
            <a:ext cx="872837"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Case1</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p:cNvSpPr txBox="1"/>
          <p:nvPr/>
        </p:nvSpPr>
        <p:spPr>
          <a:xfrm>
            <a:off x="9325358" y="1028435"/>
            <a:ext cx="872837"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Case2</a:t>
            </a:r>
            <a:endParaRPr lang="zh-TW" altLang="en-US" sz="2000" dirty="0">
              <a:latin typeface="Times New Roman" panose="02020603050405020304" pitchFamily="18" charset="0"/>
              <a:cs typeface="Times New Roman" panose="02020603050405020304" pitchFamily="18" charset="0"/>
            </a:endParaRPr>
          </a:p>
        </p:txBody>
      </p:sp>
      <p:sp>
        <p:nvSpPr>
          <p:cNvPr id="37" name="矩形 36"/>
          <p:cNvSpPr/>
          <p:nvPr/>
        </p:nvSpPr>
        <p:spPr>
          <a:xfrm>
            <a:off x="7947765" y="2132847"/>
            <a:ext cx="319939" cy="3654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7"/>
          <a:stretch>
            <a:fillRect/>
          </a:stretch>
        </p:blipFill>
        <p:spPr>
          <a:xfrm>
            <a:off x="545093" y="1500437"/>
            <a:ext cx="2835542" cy="2909226"/>
          </a:xfrm>
          <a:prstGeom prst="rect">
            <a:avLst/>
          </a:prstGeom>
        </p:spPr>
      </p:pic>
      <p:pic>
        <p:nvPicPr>
          <p:cNvPr id="39" name="圖片 38"/>
          <p:cNvPicPr>
            <a:picLocks noChangeAspect="1"/>
          </p:cNvPicPr>
          <p:nvPr/>
        </p:nvPicPr>
        <p:blipFill>
          <a:blip r:embed="rId8"/>
          <a:stretch>
            <a:fillRect/>
          </a:stretch>
        </p:blipFill>
        <p:spPr>
          <a:xfrm>
            <a:off x="5769060" y="1428545"/>
            <a:ext cx="1690031" cy="1885758"/>
          </a:xfrm>
          <a:prstGeom prst="rect">
            <a:avLst/>
          </a:prstGeom>
        </p:spPr>
      </p:pic>
      <p:pic>
        <p:nvPicPr>
          <p:cNvPr id="41" name="圖片 40"/>
          <p:cNvPicPr>
            <a:picLocks noChangeAspect="1"/>
          </p:cNvPicPr>
          <p:nvPr/>
        </p:nvPicPr>
        <p:blipFill>
          <a:blip r:embed="rId9"/>
          <a:stretch>
            <a:fillRect/>
          </a:stretch>
        </p:blipFill>
        <p:spPr>
          <a:xfrm>
            <a:off x="9840018" y="1421365"/>
            <a:ext cx="1690031" cy="1876629"/>
          </a:xfrm>
          <a:prstGeom prst="rect">
            <a:avLst/>
          </a:prstGeom>
        </p:spPr>
      </p:pic>
    </p:spTree>
    <p:extLst>
      <p:ext uri="{BB962C8B-B14F-4D97-AF65-F5344CB8AC3E}">
        <p14:creationId xmlns:p14="http://schemas.microsoft.com/office/powerpoint/2010/main" val="353881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22</a:t>
            </a:fld>
            <a:endParaRPr lang="zh-TW" altLang="en-US"/>
          </a:p>
        </p:txBody>
      </p:sp>
      <p:sp>
        <p:nvSpPr>
          <p:cNvPr id="5" name="矩形 4"/>
          <p:cNvSpPr/>
          <p:nvPr/>
        </p:nvSpPr>
        <p:spPr>
          <a:xfrm>
            <a:off x="-361819" y="0"/>
            <a:ext cx="12340459"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 </a:t>
            </a:r>
            <a:r>
              <a:rPr lang="en-US" altLang="zh-TW" sz="2800" smtClean="0">
                <a:latin typeface="Times New Roman" panose="02020603050405020304" pitchFamily="18" charset="0"/>
                <a:cs typeface="Times New Roman" panose="02020603050405020304" pitchFamily="18" charset="0"/>
              </a:rPr>
              <a:t>IoU </a:t>
            </a:r>
            <a:r>
              <a:rPr lang="zh-TW" altLang="en-US" sz="2800" smtClean="0">
                <a:latin typeface="Times New Roman" panose="02020603050405020304" pitchFamily="18" charset="0"/>
                <a:cs typeface="Times New Roman" panose="02020603050405020304" pitchFamily="18" charset="0"/>
              </a:rPr>
              <a:t>以及各項指標關聯性</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有重複計算</a:t>
            </a:r>
            <a:r>
              <a:rPr lang="en-US" altLang="zh-TW" sz="2800" smtClean="0">
                <a:latin typeface="Times New Roman" panose="02020603050405020304" pitchFamily="18" charset="0"/>
                <a:cs typeface="Times New Roman" panose="02020603050405020304" pitchFamily="18" charset="0"/>
              </a:rPr>
              <a:t>FP)</a:t>
            </a:r>
          </a:p>
        </p:txBody>
      </p:sp>
      <p:sp>
        <p:nvSpPr>
          <p:cNvPr id="8" name="文字方塊 7"/>
          <p:cNvSpPr txBox="1"/>
          <p:nvPr/>
        </p:nvSpPr>
        <p:spPr>
          <a:xfrm>
            <a:off x="864524" y="718810"/>
            <a:ext cx="2809702"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1</a:t>
            </a:r>
            <a:endParaRPr lang="zh-TW" altLang="en-US">
              <a:latin typeface="Times New Roman" panose="02020603050405020304" pitchFamily="18" charset="0"/>
              <a:cs typeface="Times New Roman" panose="02020603050405020304" pitchFamily="18" charset="0"/>
            </a:endParaRPr>
          </a:p>
        </p:txBody>
      </p:sp>
      <p:sp>
        <p:nvSpPr>
          <p:cNvPr id="9" name="文字方塊 8"/>
          <p:cNvSpPr txBox="1"/>
          <p:nvPr/>
        </p:nvSpPr>
        <p:spPr>
          <a:xfrm>
            <a:off x="4920283"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2</a:t>
            </a:r>
            <a:endParaRPr lang="zh-TW" altLang="en-US">
              <a:latin typeface="Times New Roman" panose="02020603050405020304" pitchFamily="18" charset="0"/>
              <a:cs typeface="Times New Roman" panose="02020603050405020304" pitchFamily="18" charset="0"/>
            </a:endParaRPr>
          </a:p>
        </p:txBody>
      </p:sp>
      <p:sp>
        <p:nvSpPr>
          <p:cNvPr id="10" name="文字方塊 9"/>
          <p:cNvSpPr txBox="1"/>
          <p:nvPr/>
        </p:nvSpPr>
        <p:spPr>
          <a:xfrm>
            <a:off x="8732520"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3</a:t>
            </a:r>
            <a:endParaRPr lang="zh-TW" altLang="en-US">
              <a:latin typeface="Times New Roman" panose="02020603050405020304" pitchFamily="18" charset="0"/>
              <a:cs typeface="Times New Roman" panose="02020603050405020304" pitchFamily="18" charset="0"/>
            </a:endParaRPr>
          </a:p>
        </p:txBody>
      </p:sp>
      <p:sp>
        <p:nvSpPr>
          <p:cNvPr id="11" name="文字方塊 10"/>
          <p:cNvSpPr txBox="1"/>
          <p:nvPr/>
        </p:nvSpPr>
        <p:spPr>
          <a:xfrm>
            <a:off x="1012613"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4</a:t>
            </a:r>
            <a:endParaRPr lang="zh-TW" altLang="en-US">
              <a:latin typeface="Times New Roman" panose="02020603050405020304" pitchFamily="18" charset="0"/>
              <a:cs typeface="Times New Roman" panose="02020603050405020304" pitchFamily="18" charset="0"/>
            </a:endParaRPr>
          </a:p>
        </p:txBody>
      </p:sp>
      <p:sp>
        <p:nvSpPr>
          <p:cNvPr id="12" name="文字方塊 11"/>
          <p:cNvSpPr txBox="1"/>
          <p:nvPr/>
        </p:nvSpPr>
        <p:spPr>
          <a:xfrm>
            <a:off x="5130184"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5</a:t>
            </a:r>
            <a:endParaRPr lang="zh-TW" altLang="en-US">
              <a:latin typeface="Times New Roman" panose="02020603050405020304" pitchFamily="18" charset="0"/>
              <a:cs typeface="Times New Roman" panose="02020603050405020304" pitchFamily="18" charset="0"/>
            </a:endParaRPr>
          </a:p>
        </p:txBody>
      </p:sp>
      <p:sp>
        <p:nvSpPr>
          <p:cNvPr id="17" name="文字方塊 16"/>
          <p:cNvSpPr txBox="1"/>
          <p:nvPr/>
        </p:nvSpPr>
        <p:spPr>
          <a:xfrm>
            <a:off x="8006188" y="4133396"/>
            <a:ext cx="3732414" cy="646331"/>
          </a:xfrm>
          <a:prstGeom prst="rect">
            <a:avLst/>
          </a:prstGeom>
          <a:noFill/>
        </p:spPr>
        <p:txBody>
          <a:bodyPr wrap="square" rtlCol="0">
            <a:spAutoFit/>
          </a:bodyPr>
          <a:lstStyle/>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X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軸 代表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的變化量</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Y</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軸 代表指標的數據</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8" name="圖片 17"/>
          <p:cNvPicPr>
            <a:picLocks noChangeAspect="1"/>
          </p:cNvPicPr>
          <p:nvPr/>
        </p:nvPicPr>
        <p:blipFill>
          <a:blip r:embed="rId2"/>
          <a:stretch>
            <a:fillRect/>
          </a:stretch>
        </p:blipFill>
        <p:spPr>
          <a:xfrm>
            <a:off x="0" y="1069523"/>
            <a:ext cx="3674226" cy="2704455"/>
          </a:xfrm>
          <a:prstGeom prst="rect">
            <a:avLst/>
          </a:prstGeom>
        </p:spPr>
      </p:pic>
      <p:pic>
        <p:nvPicPr>
          <p:cNvPr id="19" name="圖片 18"/>
          <p:cNvPicPr>
            <a:picLocks noChangeAspect="1"/>
          </p:cNvPicPr>
          <p:nvPr/>
        </p:nvPicPr>
        <p:blipFill>
          <a:blip r:embed="rId3"/>
          <a:stretch>
            <a:fillRect/>
          </a:stretch>
        </p:blipFill>
        <p:spPr>
          <a:xfrm>
            <a:off x="3908247" y="1088142"/>
            <a:ext cx="3656335" cy="2685836"/>
          </a:xfrm>
          <a:prstGeom prst="rect">
            <a:avLst/>
          </a:prstGeom>
        </p:spPr>
      </p:pic>
      <p:pic>
        <p:nvPicPr>
          <p:cNvPr id="20" name="圖片 19"/>
          <p:cNvPicPr>
            <a:picLocks noChangeAspect="1"/>
          </p:cNvPicPr>
          <p:nvPr/>
        </p:nvPicPr>
        <p:blipFill>
          <a:blip r:embed="rId4"/>
          <a:stretch>
            <a:fillRect/>
          </a:stretch>
        </p:blipFill>
        <p:spPr>
          <a:xfrm>
            <a:off x="7786888" y="1069522"/>
            <a:ext cx="3656335" cy="2704455"/>
          </a:xfrm>
          <a:prstGeom prst="rect">
            <a:avLst/>
          </a:prstGeom>
        </p:spPr>
      </p:pic>
      <p:pic>
        <p:nvPicPr>
          <p:cNvPr id="21" name="圖片 20"/>
          <p:cNvPicPr>
            <a:picLocks noChangeAspect="1"/>
          </p:cNvPicPr>
          <p:nvPr/>
        </p:nvPicPr>
        <p:blipFill>
          <a:blip r:embed="rId5"/>
          <a:stretch>
            <a:fillRect/>
          </a:stretch>
        </p:blipFill>
        <p:spPr>
          <a:xfrm>
            <a:off x="0" y="4006734"/>
            <a:ext cx="3674226" cy="2851265"/>
          </a:xfrm>
          <a:prstGeom prst="rect">
            <a:avLst/>
          </a:prstGeom>
        </p:spPr>
      </p:pic>
      <p:pic>
        <p:nvPicPr>
          <p:cNvPr id="23" name="圖片 22"/>
          <p:cNvPicPr>
            <a:picLocks noChangeAspect="1"/>
          </p:cNvPicPr>
          <p:nvPr/>
        </p:nvPicPr>
        <p:blipFill>
          <a:blip r:embed="rId6"/>
          <a:stretch>
            <a:fillRect/>
          </a:stretch>
        </p:blipFill>
        <p:spPr>
          <a:xfrm>
            <a:off x="3908247" y="4074814"/>
            <a:ext cx="3656335" cy="2783185"/>
          </a:xfrm>
          <a:prstGeom prst="rect">
            <a:avLst/>
          </a:prstGeom>
        </p:spPr>
      </p:pic>
    </p:spTree>
    <p:extLst>
      <p:ext uri="{BB962C8B-B14F-4D97-AF65-F5344CB8AC3E}">
        <p14:creationId xmlns:p14="http://schemas.microsoft.com/office/powerpoint/2010/main" val="2787832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23</a:t>
            </a:fld>
            <a:endParaRPr lang="zh-TW" altLang="en-US"/>
          </a:p>
        </p:txBody>
      </p:sp>
      <p:sp>
        <p:nvSpPr>
          <p:cNvPr id="5" name="矩形 4"/>
          <p:cNvSpPr/>
          <p:nvPr/>
        </p:nvSpPr>
        <p:spPr>
          <a:xfrm>
            <a:off x="-361819" y="0"/>
            <a:ext cx="12340459"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 </a:t>
            </a:r>
            <a:r>
              <a:rPr lang="en-US" altLang="zh-TW" sz="2800" smtClean="0">
                <a:latin typeface="Times New Roman" panose="02020603050405020304" pitchFamily="18" charset="0"/>
                <a:cs typeface="Times New Roman" panose="02020603050405020304" pitchFamily="18" charset="0"/>
              </a:rPr>
              <a:t>IoU </a:t>
            </a:r>
            <a:r>
              <a:rPr lang="zh-TW" altLang="en-US" sz="2800" smtClean="0">
                <a:latin typeface="Times New Roman" panose="02020603050405020304" pitchFamily="18" charset="0"/>
                <a:cs typeface="Times New Roman" panose="02020603050405020304" pitchFamily="18" charset="0"/>
              </a:rPr>
              <a:t>以及各項指標關聯性</a:t>
            </a:r>
            <a:r>
              <a:rPr lang="en-US" altLang="zh-TW" sz="2800" smtClean="0">
                <a:latin typeface="Times New Roman" panose="02020603050405020304" pitchFamily="18" charset="0"/>
                <a:cs typeface="Times New Roman" panose="02020603050405020304" pitchFamily="18" charset="0"/>
              </a:rPr>
              <a:t>(</a:t>
            </a:r>
            <a:r>
              <a:rPr lang="zh-TW" altLang="en-US" sz="2800">
                <a:latin typeface="Times New Roman" panose="02020603050405020304" pitchFamily="18" charset="0"/>
                <a:cs typeface="Times New Roman" panose="02020603050405020304" pitchFamily="18" charset="0"/>
              </a:rPr>
              <a:t>無</a:t>
            </a:r>
            <a:r>
              <a:rPr lang="zh-TW" altLang="en-US" sz="2800" smtClean="0">
                <a:latin typeface="Times New Roman" panose="02020603050405020304" pitchFamily="18" charset="0"/>
                <a:cs typeface="Times New Roman" panose="02020603050405020304" pitchFamily="18" charset="0"/>
              </a:rPr>
              <a:t>重複計算</a:t>
            </a:r>
            <a:r>
              <a:rPr lang="en-US" altLang="zh-TW" sz="2800" smtClean="0">
                <a:latin typeface="Times New Roman" panose="02020603050405020304" pitchFamily="18" charset="0"/>
                <a:cs typeface="Times New Roman" panose="02020603050405020304" pitchFamily="18" charset="0"/>
              </a:rPr>
              <a:t>FP)</a:t>
            </a:r>
          </a:p>
        </p:txBody>
      </p:sp>
      <p:sp>
        <p:nvSpPr>
          <p:cNvPr id="14" name="文字方塊 13"/>
          <p:cNvSpPr txBox="1"/>
          <p:nvPr/>
        </p:nvSpPr>
        <p:spPr>
          <a:xfrm>
            <a:off x="864524" y="718810"/>
            <a:ext cx="2809702"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1</a:t>
            </a:r>
            <a:endParaRPr lang="zh-TW" altLang="en-US">
              <a:latin typeface="Times New Roman" panose="02020603050405020304" pitchFamily="18" charset="0"/>
              <a:cs typeface="Times New Roman" panose="02020603050405020304" pitchFamily="18" charset="0"/>
            </a:endParaRPr>
          </a:p>
        </p:txBody>
      </p:sp>
      <p:sp>
        <p:nvSpPr>
          <p:cNvPr id="15" name="文字方塊 14"/>
          <p:cNvSpPr txBox="1"/>
          <p:nvPr/>
        </p:nvSpPr>
        <p:spPr>
          <a:xfrm>
            <a:off x="4920283"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2</a:t>
            </a:r>
            <a:endParaRPr lang="zh-TW" altLang="en-US">
              <a:latin typeface="Times New Roman" panose="02020603050405020304" pitchFamily="18" charset="0"/>
              <a:cs typeface="Times New Roman" panose="02020603050405020304" pitchFamily="18" charset="0"/>
            </a:endParaRPr>
          </a:p>
        </p:txBody>
      </p:sp>
      <p:sp>
        <p:nvSpPr>
          <p:cNvPr id="16" name="文字方塊 15"/>
          <p:cNvSpPr txBox="1"/>
          <p:nvPr/>
        </p:nvSpPr>
        <p:spPr>
          <a:xfrm>
            <a:off x="8732520" y="718810"/>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3</a:t>
            </a:r>
            <a:endParaRPr lang="zh-TW" altLang="en-US">
              <a:latin typeface="Times New Roman" panose="02020603050405020304" pitchFamily="18" charset="0"/>
              <a:cs typeface="Times New Roman" panose="02020603050405020304" pitchFamily="18" charset="0"/>
            </a:endParaRPr>
          </a:p>
        </p:txBody>
      </p:sp>
      <p:sp>
        <p:nvSpPr>
          <p:cNvPr id="17" name="文字方塊 16"/>
          <p:cNvSpPr txBox="1"/>
          <p:nvPr/>
        </p:nvSpPr>
        <p:spPr>
          <a:xfrm>
            <a:off x="1012613"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4</a:t>
            </a:r>
            <a:endParaRPr lang="zh-TW" altLang="en-US">
              <a:latin typeface="Times New Roman" panose="02020603050405020304" pitchFamily="18" charset="0"/>
              <a:cs typeface="Times New Roman" panose="02020603050405020304" pitchFamily="18" charset="0"/>
            </a:endParaRPr>
          </a:p>
        </p:txBody>
      </p:sp>
      <p:sp>
        <p:nvSpPr>
          <p:cNvPr id="18" name="文字方塊 17"/>
          <p:cNvSpPr txBox="1"/>
          <p:nvPr/>
        </p:nvSpPr>
        <p:spPr>
          <a:xfrm>
            <a:off x="5130184" y="3705483"/>
            <a:ext cx="2067097" cy="369332"/>
          </a:xfrm>
          <a:prstGeom prst="rect">
            <a:avLst/>
          </a:prstGeom>
          <a:noFill/>
        </p:spPr>
        <p:txBody>
          <a:bodyPr wrap="square" rtlCol="0">
            <a:spAutoFit/>
          </a:bodyPr>
          <a:lstStyle/>
          <a:p>
            <a:r>
              <a:rPr lang="en-US" altLang="zh-TW" smtClean="0">
                <a:latin typeface="Times New Roman" panose="02020603050405020304" pitchFamily="18" charset="0"/>
                <a:cs typeface="Times New Roman" panose="02020603050405020304" pitchFamily="18" charset="0"/>
              </a:rPr>
              <a:t>Cross validation 5</a:t>
            </a:r>
            <a:endParaRPr lang="zh-TW" altLang="en-US">
              <a:latin typeface="Times New Roman" panose="02020603050405020304" pitchFamily="18" charset="0"/>
              <a:cs typeface="Times New Roman" panose="02020603050405020304" pitchFamily="18" charset="0"/>
            </a:endParaRPr>
          </a:p>
        </p:txBody>
      </p:sp>
      <p:sp>
        <p:nvSpPr>
          <p:cNvPr id="23" name="文字方塊 22"/>
          <p:cNvSpPr txBox="1"/>
          <p:nvPr/>
        </p:nvSpPr>
        <p:spPr>
          <a:xfrm>
            <a:off x="8006188" y="4133396"/>
            <a:ext cx="3732414" cy="646331"/>
          </a:xfrm>
          <a:prstGeom prst="rect">
            <a:avLst/>
          </a:prstGeom>
          <a:noFill/>
        </p:spPr>
        <p:txBody>
          <a:bodyPr wrap="square" rtlCol="0">
            <a:spAutoFit/>
          </a:bodyPr>
          <a:lstStyle/>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X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軸 代表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的變化量</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Y</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軸 代表指標的數據</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0" y="1088142"/>
            <a:ext cx="3591098" cy="2677523"/>
          </a:xfrm>
          <a:prstGeom prst="rect">
            <a:avLst/>
          </a:prstGeom>
        </p:spPr>
      </p:pic>
      <p:pic>
        <p:nvPicPr>
          <p:cNvPr id="3" name="圖片 2"/>
          <p:cNvPicPr>
            <a:picLocks noChangeAspect="1"/>
          </p:cNvPicPr>
          <p:nvPr/>
        </p:nvPicPr>
        <p:blipFill>
          <a:blip r:embed="rId3"/>
          <a:stretch>
            <a:fillRect/>
          </a:stretch>
        </p:blipFill>
        <p:spPr>
          <a:xfrm>
            <a:off x="4092323" y="1088142"/>
            <a:ext cx="3522135" cy="2677523"/>
          </a:xfrm>
          <a:prstGeom prst="rect">
            <a:avLst/>
          </a:prstGeom>
        </p:spPr>
      </p:pic>
      <p:pic>
        <p:nvPicPr>
          <p:cNvPr id="24" name="圖片 23"/>
          <p:cNvPicPr>
            <a:picLocks noChangeAspect="1"/>
          </p:cNvPicPr>
          <p:nvPr/>
        </p:nvPicPr>
        <p:blipFill>
          <a:blip r:embed="rId4"/>
          <a:stretch>
            <a:fillRect/>
          </a:stretch>
        </p:blipFill>
        <p:spPr>
          <a:xfrm>
            <a:off x="8032555" y="1088142"/>
            <a:ext cx="3555387" cy="2677523"/>
          </a:xfrm>
          <a:prstGeom prst="rect">
            <a:avLst/>
          </a:prstGeom>
        </p:spPr>
      </p:pic>
      <p:pic>
        <p:nvPicPr>
          <p:cNvPr id="25" name="圖片 24"/>
          <p:cNvPicPr>
            <a:picLocks noChangeAspect="1"/>
          </p:cNvPicPr>
          <p:nvPr/>
        </p:nvPicPr>
        <p:blipFill>
          <a:blip r:embed="rId5"/>
          <a:stretch>
            <a:fillRect/>
          </a:stretch>
        </p:blipFill>
        <p:spPr>
          <a:xfrm>
            <a:off x="1" y="4006735"/>
            <a:ext cx="3591098" cy="2851265"/>
          </a:xfrm>
          <a:prstGeom prst="rect">
            <a:avLst/>
          </a:prstGeom>
        </p:spPr>
      </p:pic>
      <p:pic>
        <p:nvPicPr>
          <p:cNvPr id="27" name="圖片 26"/>
          <p:cNvPicPr>
            <a:picLocks noChangeAspect="1"/>
          </p:cNvPicPr>
          <p:nvPr/>
        </p:nvPicPr>
        <p:blipFill>
          <a:blip r:embed="rId6"/>
          <a:stretch>
            <a:fillRect/>
          </a:stretch>
        </p:blipFill>
        <p:spPr>
          <a:xfrm>
            <a:off x="3908247" y="4006735"/>
            <a:ext cx="3706211" cy="2851264"/>
          </a:xfrm>
          <a:prstGeom prst="rect">
            <a:avLst/>
          </a:prstGeom>
        </p:spPr>
      </p:pic>
    </p:spTree>
    <p:extLst>
      <p:ext uri="{BB962C8B-B14F-4D97-AF65-F5344CB8AC3E}">
        <p14:creationId xmlns:p14="http://schemas.microsoft.com/office/powerpoint/2010/main" val="86977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24</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a:t>
            </a:r>
            <a:r>
              <a:rPr lang="zh-TW" altLang="en-US" sz="2800">
                <a:latin typeface="Times New Roman" panose="02020603050405020304" pitchFamily="18" charset="0"/>
                <a:cs typeface="Times New Roman" panose="02020603050405020304" pitchFamily="18" charset="0"/>
              </a:rPr>
              <a:t>有</a:t>
            </a:r>
            <a:r>
              <a:rPr lang="zh-TW" altLang="en-US" sz="2800" smtClean="0">
                <a:latin typeface="Times New Roman" panose="02020603050405020304" pitchFamily="18" charset="0"/>
                <a:cs typeface="Times New Roman" panose="02020603050405020304" pitchFamily="18" charset="0"/>
              </a:rPr>
              <a:t>重複計算</a:t>
            </a:r>
            <a:r>
              <a:rPr lang="en-US" altLang="zh-TW" sz="2800" smtClean="0">
                <a:latin typeface="Times New Roman" panose="02020603050405020304" pitchFamily="18" charset="0"/>
                <a:cs typeface="Times New Roman" panose="02020603050405020304" pitchFamily="18" charset="0"/>
              </a:rPr>
              <a:t>FP)</a:t>
            </a:r>
          </a:p>
        </p:txBody>
      </p:sp>
      <p:sp>
        <p:nvSpPr>
          <p:cNvPr id="6" name="文字方塊 5"/>
          <p:cNvSpPr txBox="1"/>
          <p:nvPr/>
        </p:nvSpPr>
        <p:spPr>
          <a:xfrm>
            <a:off x="387440" y="698270"/>
            <a:ext cx="10557163" cy="923330"/>
          </a:xfrm>
          <a:prstGeom prst="rect">
            <a:avLst/>
          </a:prstGeom>
          <a:no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前提</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 threshold = 0.001</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Cross validation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取平均</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897350091"/>
              </p:ext>
            </p:extLst>
          </p:nvPr>
        </p:nvGraphicFramePr>
        <p:xfrm>
          <a:off x="387440" y="2222847"/>
          <a:ext cx="10347546" cy="3532255"/>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tblGrid>
              <a:tr h="568564">
                <a:tc gridSpan="6">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a:t>
                      </a:r>
                      <a:r>
                        <a:rPr lang="zh-TW" altLang="en-US"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based on bounding box</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1</a:t>
                      </a:r>
                      <a:endParaRPr lang="en-US"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2</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3</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4</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5</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594677">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461</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5074</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207</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200</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(499/5499/593/195)</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(421/5625/211/140)</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(602/5480/339/98)</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(701/5442/252/253)</a:t>
                      </a: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0.931</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0.719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0.456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0.639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0.941</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106599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25</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3.2 Based on boundingbox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無重複計算</a:t>
            </a:r>
            <a:r>
              <a:rPr lang="en-US" altLang="zh-TW" sz="2800" smtClean="0">
                <a:latin typeface="Times New Roman" panose="02020603050405020304" pitchFamily="18" charset="0"/>
                <a:cs typeface="Times New Roman" panose="02020603050405020304" pitchFamily="18" charset="0"/>
              </a:rPr>
              <a:t>FP)</a:t>
            </a:r>
          </a:p>
        </p:txBody>
      </p:sp>
      <p:sp>
        <p:nvSpPr>
          <p:cNvPr id="6" name="文字方塊 5"/>
          <p:cNvSpPr txBox="1"/>
          <p:nvPr/>
        </p:nvSpPr>
        <p:spPr>
          <a:xfrm>
            <a:off x="387440" y="698270"/>
            <a:ext cx="10557163" cy="923330"/>
          </a:xfrm>
          <a:prstGeom prst="rect">
            <a:avLst/>
          </a:prstGeom>
          <a:no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前提</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 threshold = 0.001</a:t>
            </a:r>
          </a:p>
          <a:p>
            <a:pPr marL="342900" indent="-342900">
              <a:buAutoNum type="arabicPeriod"/>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Cross validation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取平均</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967214457"/>
              </p:ext>
            </p:extLst>
          </p:nvPr>
        </p:nvGraphicFramePr>
        <p:xfrm>
          <a:off x="387440" y="2222847"/>
          <a:ext cx="10347546" cy="3425530"/>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tblGrid>
              <a:tr h="568564">
                <a:tc gridSpan="6">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a:t>
                      </a:r>
                      <a:r>
                        <a:rPr lang="zh-TW" altLang="en-US"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based on bounding box</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1</a:t>
                      </a:r>
                      <a:endParaRPr lang="en-US"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2</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3</a:t>
                      </a:r>
                      <a:endParaRPr lang="en-US" altLang="zh-TW" sz="1400" b="1"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4</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1400" b="1" i="0" u="none" strike="noStrike" baseline="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number = 5</a:t>
                      </a:r>
                      <a:endParaRPr lang="en-US" altLang="zh-TW" sz="1400" b="1" i="0" u="none" strike="noStrike"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594677">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461</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5074</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176</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200</a:t>
                      </a: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(499/5499/568/195)</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(421/5625/193/140)</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(602/5480/314/98)</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(701/5442/178/253)</a:t>
                      </a: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0.719</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0.734</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0.723</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0.467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0.685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0.657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0.797</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9403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0.966</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0.968</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400"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0.982</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0.955</a:t>
                      </a:r>
                      <a:endParaRPr lang="zh-TW" altLang="en-US" sz="1400" u="none" strike="noStrike" kern="120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216930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26</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p>
        </p:txBody>
      </p:sp>
      <p:sp>
        <p:nvSpPr>
          <p:cNvPr id="57" name="矩形 56"/>
          <p:cNvSpPr/>
          <p:nvPr/>
        </p:nvSpPr>
        <p:spPr>
          <a:xfrm>
            <a:off x="672023" y="1770543"/>
            <a:ext cx="7615766" cy="3262432"/>
          </a:xfrm>
          <a:prstGeom prst="rect">
            <a:avLst/>
          </a:prstGeom>
        </p:spPr>
        <p:txBody>
          <a:bodyPr wrap="square">
            <a:spAutoFit/>
          </a:bodyPr>
          <a:lstStyle/>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TP:</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有腫瘤</a:t>
            </a:r>
            <a:r>
              <a:rPr lang="zh-TW" altLang="en-US">
                <a:latin typeface="Times New Roman" panose="02020603050405020304" pitchFamily="18" charset="0"/>
                <a:ea typeface="標楷體" panose="03000509000000000000" pitchFamily="65" charset="-120"/>
                <a:cs typeface="Times New Roman" panose="02020603050405020304" pitchFamily="18" charset="0"/>
              </a:rPr>
              <a:t>部分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張有預測到腫瘤且</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IoU&gt;threshold.</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TN:</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a:t>
            </a:r>
            <a:r>
              <a:rPr lang="zh-TW" altLang="en-US">
                <a:latin typeface="Times New Roman" panose="02020603050405020304" pitchFamily="18" charset="0"/>
                <a:ea typeface="標楷體" panose="03000509000000000000" pitchFamily="65" charset="-120"/>
                <a:cs typeface="Times New Roman" panose="02020603050405020304" pitchFamily="18" charset="0"/>
              </a:rPr>
              <a:t>沒</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有腫瘤部分，連續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張沒有預測到腫瘤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FP:</a:t>
            </a:r>
          </a:p>
          <a:p>
            <a:pPr marL="742950" lvl="1" indent="-285750">
              <a:buFont typeface="Wingdings" panose="05000000000000000000" pitchFamily="2" charset="2"/>
              <a:buChar char="l"/>
            </a:pPr>
            <a:r>
              <a:rPr lang="zh-TW" altLang="en-US">
                <a:latin typeface="Times New Roman" panose="02020603050405020304" pitchFamily="18" charset="0"/>
                <a:ea typeface="標楷體" panose="03000509000000000000" pitchFamily="65" charset="-120"/>
                <a:cs typeface="Times New Roman" panose="02020603050405020304" pitchFamily="18" charset="0"/>
              </a:rPr>
              <a:t>病人中沒有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腫瘤的</a:t>
            </a:r>
            <a:r>
              <a:rPr lang="zh-TW" altLang="en-US">
                <a:latin typeface="Times New Roman" panose="02020603050405020304" pitchFamily="18" charset="0"/>
                <a:ea typeface="標楷體" panose="03000509000000000000" pitchFamily="65" charset="-120"/>
                <a:cs typeface="Times New Roman" panose="02020603050405020304" pitchFamily="18" charset="0"/>
              </a:rPr>
              <a:t>部分</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n"/>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FN:</a:t>
            </a:r>
          </a:p>
          <a:p>
            <a:pPr marL="742950" lvl="1" indent="-285750">
              <a:buFont typeface="Wingdings" panose="05000000000000000000" pitchFamily="2" charset="2"/>
              <a:buChar char="l"/>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病人中有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腫瘤部分</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沒有連續</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張有預測到腫瘤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0" name="文字方塊 59"/>
          <p:cNvSpPr txBox="1"/>
          <p:nvPr/>
        </p:nvSpPr>
        <p:spPr>
          <a:xfrm>
            <a:off x="0" y="885271"/>
            <a:ext cx="7523017" cy="523220"/>
          </a:xfrm>
          <a:prstGeom prst="rect">
            <a:avLst/>
          </a:prstGeom>
          <a:noFill/>
        </p:spPr>
        <p:txBody>
          <a:bodyPr wrap="square" rtlCol="0">
            <a:spAutoFit/>
          </a:bodyPr>
          <a:lstStyle/>
          <a:p>
            <a:pPr marL="457189" indent="-457189">
              <a:buFont typeface="Arial" panose="020B0604020202020204" pitchFamily="34" charset="0"/>
              <a:buChar char="•"/>
            </a:pP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基於腫瘤空間上評估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模型效能</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向右箭號 60"/>
          <p:cNvSpPr/>
          <p:nvPr/>
        </p:nvSpPr>
        <p:spPr>
          <a:xfrm>
            <a:off x="7679575" y="2914078"/>
            <a:ext cx="931025" cy="174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8610601" y="2298525"/>
            <a:ext cx="3581400" cy="1231106"/>
          </a:xfrm>
          <a:prstGeom prst="rect">
            <a:avLst/>
          </a:prstGeom>
        </p:spPr>
        <p:txBody>
          <a:bodyPr wrap="square">
            <a:spAutoFit/>
          </a:bodyPr>
          <a:lstStyle/>
          <a:p>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資料後處理</a:t>
            </a:r>
            <a:r>
              <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會將靠近頭部以及頸部的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先行篩選掉，因為此部分絕對不會出現腫瘤。</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011671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圖片 48"/>
          <p:cNvPicPr>
            <a:picLocks noChangeAspect="1"/>
          </p:cNvPicPr>
          <p:nvPr/>
        </p:nvPicPr>
        <p:blipFill>
          <a:blip r:embed="rId2"/>
          <a:stretch>
            <a:fillRect/>
          </a:stretch>
        </p:blipFill>
        <p:spPr>
          <a:xfrm>
            <a:off x="1994181" y="1646208"/>
            <a:ext cx="1864278" cy="2070367"/>
          </a:xfrm>
          <a:prstGeom prst="rect">
            <a:avLst/>
          </a:prstGeom>
        </p:spPr>
      </p:pic>
      <p:pic>
        <p:nvPicPr>
          <p:cNvPr id="42" name="圖片 41"/>
          <p:cNvPicPr>
            <a:picLocks noChangeAspect="1"/>
          </p:cNvPicPr>
          <p:nvPr/>
        </p:nvPicPr>
        <p:blipFill>
          <a:blip r:embed="rId3"/>
          <a:stretch>
            <a:fillRect/>
          </a:stretch>
        </p:blipFill>
        <p:spPr>
          <a:xfrm>
            <a:off x="1988515" y="4483832"/>
            <a:ext cx="1905803" cy="2066891"/>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27</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視覺化示意圖</a:t>
            </a:r>
            <a:endParaRPr lang="en-US" altLang="zh-TW" sz="2800" smtClean="0">
              <a:latin typeface="Times New Roman" panose="02020603050405020304" pitchFamily="18" charset="0"/>
              <a:cs typeface="Times New Roman" panose="02020603050405020304" pitchFamily="18" charset="0"/>
            </a:endParaRPr>
          </a:p>
        </p:txBody>
      </p:sp>
      <p:sp>
        <p:nvSpPr>
          <p:cNvPr id="9" name="矩形 8"/>
          <p:cNvSpPr/>
          <p:nvPr/>
        </p:nvSpPr>
        <p:spPr>
          <a:xfrm>
            <a:off x="2339360" y="3878620"/>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0.90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0" name="矩形 9"/>
          <p:cNvSpPr/>
          <p:nvPr/>
        </p:nvSpPr>
        <p:spPr>
          <a:xfrm>
            <a:off x="4192559" y="3878102"/>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0.86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1" name="矩形 10"/>
          <p:cNvSpPr/>
          <p:nvPr/>
        </p:nvSpPr>
        <p:spPr>
          <a:xfrm>
            <a:off x="6064669" y="3876628"/>
            <a:ext cx="1290738"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0.82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18" name="文字方塊 17"/>
          <p:cNvSpPr txBox="1"/>
          <p:nvPr/>
        </p:nvSpPr>
        <p:spPr>
          <a:xfrm>
            <a:off x="83200" y="3716575"/>
            <a:ext cx="99182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Case 92</a:t>
            </a:r>
            <a:endParaRPr lang="zh-TW" altLang="en-US" dirty="0">
              <a:latin typeface="Times New Roman" panose="02020603050405020304" pitchFamily="18" charset="0"/>
              <a:cs typeface="Times New Roman" panose="02020603050405020304" pitchFamily="18" charset="0"/>
            </a:endParaRPr>
          </a:p>
        </p:txBody>
      </p:sp>
      <p:sp>
        <p:nvSpPr>
          <p:cNvPr id="19" name="向右箭號 18"/>
          <p:cNvSpPr/>
          <p:nvPr/>
        </p:nvSpPr>
        <p:spPr>
          <a:xfrm>
            <a:off x="1659704" y="1254743"/>
            <a:ext cx="8221289" cy="44844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697488" y="1309358"/>
            <a:ext cx="6387077"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The CT images of the patient's head were acquired sequentially from top to bottom.</a:t>
            </a:r>
            <a:endParaRPr lang="zh-TW" altLang="en-US" sz="1400" dirty="0">
              <a:latin typeface="Times New Roman" panose="02020603050405020304" pitchFamily="18" charset="0"/>
              <a:cs typeface="Times New Roman" panose="02020603050405020304" pitchFamily="18" charset="0"/>
            </a:endParaRPr>
          </a:p>
        </p:txBody>
      </p:sp>
      <p:sp>
        <p:nvSpPr>
          <p:cNvPr id="21" name="矩形 20"/>
          <p:cNvSpPr/>
          <p:nvPr/>
        </p:nvSpPr>
        <p:spPr>
          <a:xfrm>
            <a:off x="7946675" y="3875100"/>
            <a:ext cx="986167" cy="369332"/>
          </a:xfrm>
          <a:prstGeom prst="rect">
            <a:avLst/>
          </a:prstGeom>
        </p:spPr>
        <p:txBody>
          <a:bodyPr wrap="none">
            <a:spAutoFit/>
          </a:bodyPr>
          <a:lstStyle/>
          <a:p>
            <a:r>
              <a:rPr lang="en-US" altLang="zh-TW" i="1" dirty="0">
                <a:solidFill>
                  <a:srgbClr val="FF0000"/>
                </a:solidFill>
                <a:latin typeface="Cambria Math" panose="02040503050406030204" pitchFamily="18" charset="0"/>
                <a:cs typeface="Times New Roman" panose="02020603050405020304" pitchFamily="18" charset="0"/>
              </a:rPr>
              <a:t>IoU = </a:t>
            </a:r>
            <a:r>
              <a:rPr lang="en-US" altLang="zh-TW" i="1" dirty="0" smtClean="0">
                <a:solidFill>
                  <a:srgbClr val="FF0000"/>
                </a:solidFill>
                <a:latin typeface="Cambria Math" panose="02040503050406030204" pitchFamily="18" charset="0"/>
                <a:cs typeface="Times New Roman" panose="02020603050405020304" pitchFamily="18" charset="0"/>
              </a:rPr>
              <a:t>0 </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22" name="矩形 21"/>
          <p:cNvSpPr/>
          <p:nvPr/>
        </p:nvSpPr>
        <p:spPr>
          <a:xfrm>
            <a:off x="2362497"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41st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3" name="矩形 22"/>
          <p:cNvSpPr/>
          <p:nvPr/>
        </p:nvSpPr>
        <p:spPr>
          <a:xfrm>
            <a:off x="4165307"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42st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4" name="矩形 23"/>
          <p:cNvSpPr/>
          <p:nvPr/>
        </p:nvSpPr>
        <p:spPr>
          <a:xfrm>
            <a:off x="6051043"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43st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5" name="矩形 24"/>
          <p:cNvSpPr/>
          <p:nvPr/>
        </p:nvSpPr>
        <p:spPr>
          <a:xfrm>
            <a:off x="7912083" y="795013"/>
            <a:ext cx="1317990" cy="584775"/>
          </a:xfrm>
          <a:prstGeom prst="rect">
            <a:avLst/>
          </a:prstGeom>
        </p:spPr>
        <p:txBody>
          <a:bodyPr wrap="none">
            <a:spAutoFit/>
          </a:bodyPr>
          <a:lstStyle/>
          <a:p>
            <a:pPr algn="ctr"/>
            <a:r>
              <a:rPr lang="en-US" altLang="zh-TW" sz="1600" b="1" dirty="0" smtClean="0">
                <a:latin typeface="Times New Roman" panose="02020603050405020304" pitchFamily="18" charset="0"/>
                <a:cs typeface="Times New Roman" panose="02020603050405020304" pitchFamily="18" charset="0"/>
              </a:rPr>
              <a:t>44st</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CT slice </a:t>
            </a:r>
            <a:endParaRPr lang="en-US" altLang="zh-TW" sz="1600" dirty="0" smtClean="0">
              <a:latin typeface="Times New Roman" panose="02020603050405020304" pitchFamily="18" charset="0"/>
              <a:cs typeface="Times New Roman" panose="02020603050405020304" pitchFamily="18" charset="0"/>
            </a:endParaRPr>
          </a:p>
          <a:p>
            <a:pPr algn="ctr"/>
            <a:r>
              <a:rPr lang="en-US" altLang="zh-TW" sz="1600" dirty="0" smtClean="0">
                <a:latin typeface="Times New Roman" panose="02020603050405020304" pitchFamily="18" charset="0"/>
                <a:cs typeface="Times New Roman" panose="02020603050405020304" pitchFamily="18" charset="0"/>
              </a:rPr>
              <a:t>of this </a:t>
            </a:r>
            <a:r>
              <a:rPr lang="en-US" altLang="zh-TW" sz="1600" dirty="0">
                <a:latin typeface="Times New Roman" panose="02020603050405020304" pitchFamily="18" charset="0"/>
                <a:cs typeface="Times New Roman" panose="02020603050405020304" pitchFamily="18" charset="0"/>
              </a:rPr>
              <a:t>patient</a:t>
            </a:r>
            <a:endParaRPr lang="zh-TW" altLang="en-US" sz="1600" dirty="0">
              <a:latin typeface="Times New Roman" panose="02020603050405020304" pitchFamily="18" charset="0"/>
              <a:cs typeface="Times New Roman" panose="02020603050405020304" pitchFamily="18" charset="0"/>
            </a:endParaRPr>
          </a:p>
        </p:txBody>
      </p:sp>
      <p:sp>
        <p:nvSpPr>
          <p:cNvPr id="26" name="左大括弧 25"/>
          <p:cNvSpPr/>
          <p:nvPr/>
        </p:nvSpPr>
        <p:spPr>
          <a:xfrm>
            <a:off x="1046900" y="2344145"/>
            <a:ext cx="303538" cy="3441469"/>
          </a:xfrm>
          <a:prstGeom prst="leftBrace">
            <a:avLst>
              <a:gd name="adj1" fmla="val 172650"/>
              <a:gd name="adj2" fmla="val 4637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7" name="文字方塊 26"/>
          <p:cNvSpPr txBox="1"/>
          <p:nvPr/>
        </p:nvSpPr>
        <p:spPr>
          <a:xfrm>
            <a:off x="1348683" y="2162919"/>
            <a:ext cx="872836"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GT</a:t>
            </a:r>
            <a:endParaRPr lang="zh-TW" altLang="en-US" dirty="0">
              <a:latin typeface="Times New Roman" panose="02020603050405020304" pitchFamily="18" charset="0"/>
              <a:cs typeface="Times New Roman" panose="02020603050405020304" pitchFamily="18" charset="0"/>
            </a:endParaRPr>
          </a:p>
        </p:txBody>
      </p:sp>
      <p:sp>
        <p:nvSpPr>
          <p:cNvPr id="28" name="文字方塊 27"/>
          <p:cNvSpPr txBox="1"/>
          <p:nvPr/>
        </p:nvSpPr>
        <p:spPr>
          <a:xfrm>
            <a:off x="1242567" y="5571380"/>
            <a:ext cx="872836"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Detect</a:t>
            </a:r>
            <a:endParaRPr lang="zh-TW" altLang="en-US" dirty="0">
              <a:latin typeface="Times New Roman" panose="02020603050405020304" pitchFamily="18" charset="0"/>
              <a:cs typeface="Times New Roman" panose="02020603050405020304" pitchFamily="18" charset="0"/>
            </a:endParaRPr>
          </a:p>
        </p:txBody>
      </p:sp>
      <p:cxnSp>
        <p:nvCxnSpPr>
          <p:cNvPr id="29" name="直線單箭頭接點 28"/>
          <p:cNvCxnSpPr/>
          <p:nvPr/>
        </p:nvCxnSpPr>
        <p:spPr>
          <a:xfrm>
            <a:off x="2921924" y="3716575"/>
            <a:ext cx="0"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4794035" y="3716575"/>
            <a:ext cx="1121"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6655937" y="3716575"/>
            <a:ext cx="1750"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8510886" y="3716575"/>
            <a:ext cx="1375" cy="768253"/>
          </a:xfrm>
          <a:prstGeom prst="straightConnector1">
            <a:avLst/>
          </a:prstGeom>
          <a:ln w="190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向右箭號 32"/>
          <p:cNvSpPr/>
          <p:nvPr/>
        </p:nvSpPr>
        <p:spPr>
          <a:xfrm>
            <a:off x="9646875" y="3752145"/>
            <a:ext cx="773572" cy="4042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4" name="上-下雙向箭號 33"/>
          <p:cNvSpPr/>
          <p:nvPr/>
        </p:nvSpPr>
        <p:spPr>
          <a:xfrm>
            <a:off x="10333646" y="3308249"/>
            <a:ext cx="523666" cy="129207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5" name="矩形 34"/>
          <p:cNvSpPr/>
          <p:nvPr/>
        </p:nvSpPr>
        <p:spPr>
          <a:xfrm>
            <a:off x="9646874" y="4600321"/>
            <a:ext cx="2287361" cy="830997"/>
          </a:xfrm>
          <a:prstGeom prst="rect">
            <a:avLst/>
          </a:prstGeom>
        </p:spPr>
        <p:txBody>
          <a:bodyPr wrap="square">
            <a:spAutoFit/>
          </a:bodyPr>
          <a:lstStyle/>
          <a:p>
            <a:r>
              <a:rPr lang="en-US" altLang="zh-TW" sz="1600" dirty="0" smtClean="0">
                <a:latin typeface="Times New Roman" panose="02020603050405020304" pitchFamily="18" charset="0"/>
                <a:cs typeface="Times New Roman" panose="02020603050405020304" pitchFamily="18" charset="0"/>
              </a:rPr>
              <a:t>When </a:t>
            </a:r>
            <a:r>
              <a:rPr lang="en-US" altLang="zh-TW" sz="1600" b="1" dirty="0" smtClean="0">
                <a:latin typeface="Times New Roman" panose="02020603050405020304" pitchFamily="18" charset="0"/>
                <a:cs typeface="Times New Roman" panose="02020603050405020304" pitchFamily="18" charset="0"/>
              </a:rPr>
              <a:t>n=4</a:t>
            </a:r>
            <a:r>
              <a:rPr lang="en-US" altLang="zh-TW" sz="1600" dirty="0" smtClean="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this patient </a:t>
            </a:r>
            <a:endParaRPr lang="en-US" altLang="zh-TW" sz="1600" dirty="0" smtClean="0">
              <a:latin typeface="Times New Roman" panose="02020603050405020304" pitchFamily="18" charset="0"/>
              <a:cs typeface="Times New Roman" panose="02020603050405020304" pitchFamily="18" charset="0"/>
            </a:endParaRPr>
          </a:p>
          <a:p>
            <a:r>
              <a:rPr lang="en-US" altLang="zh-TW" sz="1600" dirty="0" smtClean="0">
                <a:latin typeface="Times New Roman" panose="02020603050405020304" pitchFamily="18" charset="0"/>
                <a:cs typeface="Times New Roman" panose="02020603050405020304" pitchFamily="18" charset="0"/>
              </a:rPr>
              <a:t>will not be diagnosed</a:t>
            </a:r>
          </a:p>
          <a:p>
            <a:r>
              <a:rPr lang="en-US" altLang="zh-TW" sz="1600" dirty="0" smtClean="0">
                <a:latin typeface="Times New Roman" panose="02020603050405020304" pitchFamily="18" charset="0"/>
                <a:cs typeface="Times New Roman" panose="02020603050405020304" pitchFamily="18" charset="0"/>
              </a:rPr>
              <a:t>with </a:t>
            </a:r>
            <a:r>
              <a:rPr lang="en-US" altLang="zh-TW" sz="1600" dirty="0">
                <a:latin typeface="Times New Roman" panose="02020603050405020304" pitchFamily="18" charset="0"/>
                <a:cs typeface="Times New Roman" panose="02020603050405020304" pitchFamily="18" charset="0"/>
              </a:rPr>
              <a:t>parotid gland tumor</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36" name="文字方塊 35"/>
          <p:cNvSpPr txBox="1"/>
          <p:nvPr/>
        </p:nvSpPr>
        <p:spPr>
          <a:xfrm>
            <a:off x="10364084" y="2107920"/>
            <a:ext cx="914400" cy="369332"/>
          </a:xfrm>
          <a:prstGeom prst="rect">
            <a:avLst/>
          </a:prstGeom>
          <a:noFill/>
        </p:spPr>
        <p:txBody>
          <a:bodyPr wrap="square" rtlCol="0">
            <a:spAutoFit/>
          </a:bodyPr>
          <a:lstStyle/>
          <a:p>
            <a:r>
              <a:rPr lang="en-US" altLang="zh-TW" b="1" dirty="0" smtClean="0">
                <a:solidFill>
                  <a:srgbClr val="C00000"/>
                </a:solidFill>
                <a:latin typeface="Times New Roman" panose="02020603050405020304" pitchFamily="18" charset="0"/>
                <a:cs typeface="Times New Roman" panose="02020603050405020304" pitchFamily="18" charset="0"/>
              </a:rPr>
              <a:t>TP</a:t>
            </a:r>
            <a:endParaRPr lang="zh-TW" altLang="en-US" b="1" dirty="0">
              <a:solidFill>
                <a:srgbClr val="C00000"/>
              </a:solidFill>
              <a:latin typeface="Times New Roman" panose="02020603050405020304" pitchFamily="18" charset="0"/>
              <a:cs typeface="Times New Roman" panose="02020603050405020304" pitchFamily="18" charset="0"/>
            </a:endParaRPr>
          </a:p>
        </p:txBody>
      </p:sp>
      <p:sp>
        <p:nvSpPr>
          <p:cNvPr id="37" name="文字方塊 36"/>
          <p:cNvSpPr txBox="1"/>
          <p:nvPr/>
        </p:nvSpPr>
        <p:spPr>
          <a:xfrm>
            <a:off x="10400112" y="5386714"/>
            <a:ext cx="914400" cy="369332"/>
          </a:xfrm>
          <a:prstGeom prst="rect">
            <a:avLst/>
          </a:prstGeom>
          <a:noFill/>
        </p:spPr>
        <p:txBody>
          <a:bodyPr wrap="square" rtlCol="0">
            <a:spAutoFit/>
          </a:bodyPr>
          <a:lstStyle/>
          <a:p>
            <a:r>
              <a:rPr lang="en-US" altLang="zh-TW" b="1" dirty="0" smtClean="0">
                <a:solidFill>
                  <a:srgbClr val="C00000"/>
                </a:solidFill>
                <a:latin typeface="Times New Roman" panose="02020603050405020304" pitchFamily="18" charset="0"/>
                <a:cs typeface="Times New Roman" panose="02020603050405020304" pitchFamily="18" charset="0"/>
              </a:rPr>
              <a:t>FN</a:t>
            </a:r>
            <a:endParaRPr lang="zh-TW" altLang="en-US" b="1" dirty="0">
              <a:solidFill>
                <a:srgbClr val="C00000"/>
              </a:solidFill>
              <a:latin typeface="Times New Roman" panose="02020603050405020304" pitchFamily="18" charset="0"/>
              <a:cs typeface="Times New Roman" panose="02020603050405020304" pitchFamily="18" charset="0"/>
            </a:endParaRPr>
          </a:p>
        </p:txBody>
      </p:sp>
      <p:sp>
        <p:nvSpPr>
          <p:cNvPr id="38" name="圓角矩形 37"/>
          <p:cNvSpPr/>
          <p:nvPr/>
        </p:nvSpPr>
        <p:spPr>
          <a:xfrm>
            <a:off x="9581733" y="2107920"/>
            <a:ext cx="2286000" cy="1171931"/>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9" name="圓角矩形 38"/>
          <p:cNvSpPr/>
          <p:nvPr/>
        </p:nvSpPr>
        <p:spPr>
          <a:xfrm>
            <a:off x="9581733" y="4622903"/>
            <a:ext cx="2286000" cy="1179437"/>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p:nvSpPr>
        <p:spPr>
          <a:xfrm>
            <a:off x="9636676" y="2369885"/>
            <a:ext cx="2578375" cy="830997"/>
          </a:xfrm>
          <a:prstGeom prst="rect">
            <a:avLst/>
          </a:prstGeom>
        </p:spPr>
        <p:txBody>
          <a:bodyPr wrap="square">
            <a:spAutoFit/>
          </a:bodyPr>
          <a:lstStyle/>
          <a:p>
            <a:r>
              <a:rPr lang="en-US" altLang="zh-TW" sz="1600" dirty="0" smtClean="0">
                <a:latin typeface="Times New Roman" panose="02020603050405020304" pitchFamily="18" charset="0"/>
                <a:cs typeface="Times New Roman" panose="02020603050405020304" pitchFamily="18" charset="0"/>
              </a:rPr>
              <a:t>When </a:t>
            </a:r>
            <a:r>
              <a:rPr lang="en-US" altLang="zh-TW" sz="1600" b="1" dirty="0">
                <a:latin typeface="Times New Roman" panose="02020603050405020304" pitchFamily="18" charset="0"/>
                <a:cs typeface="Times New Roman" panose="02020603050405020304" pitchFamily="18" charset="0"/>
              </a:rPr>
              <a:t>n=3</a:t>
            </a:r>
            <a:r>
              <a:rPr lang="en-US" altLang="zh-TW" sz="1600" dirty="0">
                <a:latin typeface="Times New Roman" panose="02020603050405020304" pitchFamily="18" charset="0"/>
                <a:cs typeface="Times New Roman" panose="02020603050405020304" pitchFamily="18" charset="0"/>
              </a:rPr>
              <a:t>, this patient </a:t>
            </a:r>
            <a:endParaRPr lang="en-US" altLang="zh-TW" sz="1600" dirty="0" smtClean="0">
              <a:latin typeface="Times New Roman" panose="02020603050405020304" pitchFamily="18" charset="0"/>
              <a:cs typeface="Times New Roman" panose="02020603050405020304" pitchFamily="18" charset="0"/>
            </a:endParaRPr>
          </a:p>
          <a:p>
            <a:r>
              <a:rPr lang="en-US" altLang="zh-TW" sz="1600" dirty="0" smtClean="0">
                <a:latin typeface="Times New Roman" panose="02020603050405020304" pitchFamily="18" charset="0"/>
                <a:cs typeface="Times New Roman" panose="02020603050405020304" pitchFamily="18" charset="0"/>
              </a:rPr>
              <a:t>will </a:t>
            </a:r>
            <a:r>
              <a:rPr lang="en-US" altLang="zh-TW" sz="1600" dirty="0">
                <a:latin typeface="Times New Roman" panose="02020603050405020304" pitchFamily="18" charset="0"/>
                <a:cs typeface="Times New Roman" panose="02020603050405020304" pitchFamily="18" charset="0"/>
              </a:rPr>
              <a:t>be </a:t>
            </a:r>
            <a:r>
              <a:rPr lang="en-US" altLang="zh-TW" sz="1600" dirty="0" smtClean="0">
                <a:latin typeface="Times New Roman" panose="02020603050405020304" pitchFamily="18" charset="0"/>
                <a:cs typeface="Times New Roman" panose="02020603050405020304" pitchFamily="18" charset="0"/>
              </a:rPr>
              <a:t>diagnosed</a:t>
            </a:r>
          </a:p>
          <a:p>
            <a:r>
              <a:rPr lang="en-US" altLang="zh-TW" sz="1600" dirty="0" smtClean="0">
                <a:latin typeface="Times New Roman" panose="02020603050405020304" pitchFamily="18" charset="0"/>
                <a:cs typeface="Times New Roman" panose="02020603050405020304" pitchFamily="18" charset="0"/>
              </a:rPr>
              <a:t>with </a:t>
            </a:r>
            <a:r>
              <a:rPr lang="en-US" altLang="zh-TW" sz="1600" dirty="0">
                <a:latin typeface="Times New Roman" panose="02020603050405020304" pitchFamily="18" charset="0"/>
                <a:cs typeface="Times New Roman" panose="02020603050405020304" pitchFamily="18" charset="0"/>
              </a:rPr>
              <a:t>parotid gland tumor</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pic>
        <p:nvPicPr>
          <p:cNvPr id="43" name="圖片 42"/>
          <p:cNvPicPr>
            <a:picLocks noChangeAspect="1"/>
          </p:cNvPicPr>
          <p:nvPr/>
        </p:nvPicPr>
        <p:blipFill>
          <a:blip r:embed="rId4"/>
          <a:stretch>
            <a:fillRect/>
          </a:stretch>
        </p:blipFill>
        <p:spPr>
          <a:xfrm>
            <a:off x="3888113" y="4483832"/>
            <a:ext cx="1933877" cy="2066891"/>
          </a:xfrm>
          <a:prstGeom prst="rect">
            <a:avLst/>
          </a:prstGeom>
        </p:spPr>
      </p:pic>
      <p:pic>
        <p:nvPicPr>
          <p:cNvPr id="44" name="圖片 43"/>
          <p:cNvPicPr>
            <a:picLocks noChangeAspect="1"/>
          </p:cNvPicPr>
          <p:nvPr/>
        </p:nvPicPr>
        <p:blipFill>
          <a:blip r:embed="rId5"/>
          <a:stretch>
            <a:fillRect/>
          </a:stretch>
        </p:blipFill>
        <p:spPr>
          <a:xfrm>
            <a:off x="5818373" y="4483832"/>
            <a:ext cx="1763398" cy="2067670"/>
          </a:xfrm>
          <a:prstGeom prst="rect">
            <a:avLst/>
          </a:prstGeom>
        </p:spPr>
      </p:pic>
      <p:pic>
        <p:nvPicPr>
          <p:cNvPr id="45" name="圖片 44"/>
          <p:cNvPicPr>
            <a:picLocks noChangeAspect="1"/>
          </p:cNvPicPr>
          <p:nvPr/>
        </p:nvPicPr>
        <p:blipFill>
          <a:blip r:embed="rId6"/>
          <a:stretch>
            <a:fillRect/>
          </a:stretch>
        </p:blipFill>
        <p:spPr>
          <a:xfrm>
            <a:off x="7581771" y="4482304"/>
            <a:ext cx="1858229" cy="2068419"/>
          </a:xfrm>
          <a:prstGeom prst="rect">
            <a:avLst/>
          </a:prstGeom>
        </p:spPr>
      </p:pic>
      <p:pic>
        <p:nvPicPr>
          <p:cNvPr id="46" name="圖片 45"/>
          <p:cNvPicPr>
            <a:picLocks noChangeAspect="1"/>
          </p:cNvPicPr>
          <p:nvPr/>
        </p:nvPicPr>
        <p:blipFill>
          <a:blip r:embed="rId7"/>
          <a:stretch>
            <a:fillRect/>
          </a:stretch>
        </p:blipFill>
        <p:spPr>
          <a:xfrm>
            <a:off x="7572449" y="1642742"/>
            <a:ext cx="1867551" cy="2073054"/>
          </a:xfrm>
          <a:prstGeom prst="rect">
            <a:avLst/>
          </a:prstGeom>
        </p:spPr>
      </p:pic>
      <p:pic>
        <p:nvPicPr>
          <p:cNvPr id="47" name="圖片 46"/>
          <p:cNvPicPr>
            <a:picLocks noChangeAspect="1"/>
          </p:cNvPicPr>
          <p:nvPr/>
        </p:nvPicPr>
        <p:blipFill>
          <a:blip r:embed="rId8"/>
          <a:stretch>
            <a:fillRect/>
          </a:stretch>
        </p:blipFill>
        <p:spPr>
          <a:xfrm>
            <a:off x="5817960" y="1646208"/>
            <a:ext cx="1763812" cy="2070367"/>
          </a:xfrm>
          <a:prstGeom prst="rect">
            <a:avLst/>
          </a:prstGeom>
        </p:spPr>
      </p:pic>
      <p:pic>
        <p:nvPicPr>
          <p:cNvPr id="48" name="圖片 47"/>
          <p:cNvPicPr>
            <a:picLocks noChangeAspect="1"/>
          </p:cNvPicPr>
          <p:nvPr/>
        </p:nvPicPr>
        <p:blipFill>
          <a:blip r:embed="rId9"/>
          <a:stretch>
            <a:fillRect/>
          </a:stretch>
        </p:blipFill>
        <p:spPr>
          <a:xfrm>
            <a:off x="3864682" y="1646208"/>
            <a:ext cx="1953277" cy="2070367"/>
          </a:xfrm>
          <a:prstGeom prst="rect">
            <a:avLst/>
          </a:prstGeom>
        </p:spPr>
      </p:pic>
      <p:sp>
        <p:nvSpPr>
          <p:cNvPr id="50" name="矩形 49"/>
          <p:cNvSpPr/>
          <p:nvPr/>
        </p:nvSpPr>
        <p:spPr>
          <a:xfrm>
            <a:off x="9646874" y="5875214"/>
            <a:ext cx="1915909" cy="646331"/>
          </a:xfrm>
          <a:prstGeom prst="rect">
            <a:avLst/>
          </a:prstGeom>
        </p:spPr>
        <p:txBody>
          <a:bodyPr wrap="none">
            <a:spAutoFit/>
          </a:bodyPr>
          <a:lstStyle/>
          <a:p>
            <a:r>
              <a:rPr lang="en-US" altLang="zh-TW" i="1" smtClean="0">
                <a:solidFill>
                  <a:srgbClr val="FF0000"/>
                </a:solidFill>
                <a:latin typeface="Cambria Math" panose="02040503050406030204" pitchFamily="18" charset="0"/>
                <a:cs typeface="Times New Roman" panose="02020603050405020304" pitchFamily="18" charset="0"/>
              </a:rPr>
              <a:t>IoU</a:t>
            </a:r>
            <a:r>
              <a:rPr lang="zh-TW" altLang="en-US" i="1" smtClean="0">
                <a:solidFill>
                  <a:srgbClr val="FF0000"/>
                </a:solidFill>
                <a:latin typeface="Cambria Math" panose="02040503050406030204" pitchFamily="18" charset="0"/>
                <a:cs typeface="Times New Roman" panose="02020603050405020304" pitchFamily="18" charset="0"/>
              </a:rPr>
              <a:t>數值為示意值</a:t>
            </a:r>
            <a:endParaRPr lang="en-US" altLang="zh-TW" i="1" smtClean="0">
              <a:solidFill>
                <a:srgbClr val="FF0000"/>
              </a:solidFill>
              <a:latin typeface="Cambria Math" panose="02040503050406030204" pitchFamily="18" charset="0"/>
              <a:cs typeface="Times New Roman" panose="02020603050405020304" pitchFamily="18" charset="0"/>
            </a:endParaRPr>
          </a:p>
          <a:p>
            <a:r>
              <a:rPr lang="zh-TW" altLang="en-US" i="1" smtClean="0">
                <a:solidFill>
                  <a:srgbClr val="FF0000"/>
                </a:solidFill>
                <a:latin typeface="Cambria Math" panose="02040503050406030204" pitchFamily="18" charset="0"/>
                <a:cs typeface="Times New Roman" panose="02020603050405020304" pitchFamily="18" charset="0"/>
              </a:rPr>
              <a:t>以及</a:t>
            </a:r>
            <a:r>
              <a:rPr lang="en-US" altLang="zh-TW" i="1" smtClean="0">
                <a:solidFill>
                  <a:srgbClr val="FF0000"/>
                </a:solidFill>
                <a:latin typeface="Cambria Math" panose="02040503050406030204" pitchFamily="18" charset="0"/>
                <a:cs typeface="Times New Roman" panose="02020603050405020304" pitchFamily="18" charset="0"/>
              </a:rPr>
              <a:t>gt</a:t>
            </a:r>
            <a:r>
              <a:rPr lang="zh-TW" altLang="en-US" i="1" smtClean="0">
                <a:solidFill>
                  <a:srgbClr val="FF0000"/>
                </a:solidFill>
                <a:latin typeface="Cambria Math" panose="02040503050406030204" pitchFamily="18" charset="0"/>
                <a:cs typeface="Times New Roman" panose="02020603050405020304" pitchFamily="18" charset="0"/>
              </a:rPr>
              <a:t>框為示意</a:t>
            </a:r>
            <a:endParaRPr lang="zh-TW" altLang="en-US" i="1" dirty="0">
              <a:solidFill>
                <a:srgbClr val="FF0000"/>
              </a:solidFill>
              <a:latin typeface="Cambria Math" panose="02040503050406030204" pitchFamily="18" charset="0"/>
              <a:cs typeface="Times New Roman" panose="02020603050405020304" pitchFamily="18" charset="0"/>
            </a:endParaRPr>
          </a:p>
        </p:txBody>
      </p:sp>
      <p:sp>
        <p:nvSpPr>
          <p:cNvPr id="51" name="矩形 50"/>
          <p:cNvSpPr/>
          <p:nvPr/>
        </p:nvSpPr>
        <p:spPr>
          <a:xfrm>
            <a:off x="2064245" y="2496608"/>
            <a:ext cx="275115" cy="279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3959732" y="2532251"/>
            <a:ext cx="205575" cy="2435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5880806" y="2541812"/>
            <a:ext cx="183864" cy="1681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7636715" y="2533432"/>
            <a:ext cx="183864" cy="1681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290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28</a:t>
            </a:fld>
            <a:endParaRPr lang="zh-TW" altLang="en-US"/>
          </a:p>
        </p:txBody>
      </p:sp>
      <p:sp>
        <p:nvSpPr>
          <p:cNvPr id="5" name="矩形 4"/>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 </a:t>
            </a:r>
            <a:r>
              <a:rPr lang="en-US" altLang="zh-TW" sz="2800" smtClean="0">
                <a:latin typeface="Times New Roman" panose="02020603050405020304" pitchFamily="18" charset="0"/>
                <a:cs typeface="Times New Roman" panose="02020603050405020304" pitchFamily="18" charset="0"/>
              </a:rPr>
              <a:t>(cross validation = 1)</a:t>
            </a:r>
          </a:p>
        </p:txBody>
      </p:sp>
      <p:graphicFrame>
        <p:nvGraphicFramePr>
          <p:cNvPr id="8" name="圖表 7"/>
          <p:cNvGraphicFramePr>
            <a:graphicFrameLocks/>
          </p:cNvGraphicFramePr>
          <p:nvPr>
            <p:extLst>
              <p:ext uri="{D42A27DB-BD31-4B8C-83A1-F6EECF244321}">
                <p14:modId xmlns:p14="http://schemas.microsoft.com/office/powerpoint/2010/main" val="1352846516"/>
              </p:ext>
            </p:extLst>
          </p:nvPr>
        </p:nvGraphicFramePr>
        <p:xfrm>
          <a:off x="2128059" y="680883"/>
          <a:ext cx="739001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78433771"/>
              </p:ext>
            </p:extLst>
          </p:nvPr>
        </p:nvGraphicFramePr>
        <p:xfrm>
          <a:off x="332509" y="3856754"/>
          <a:ext cx="11363499" cy="2066925"/>
        </p:xfrm>
        <a:graphic>
          <a:graphicData uri="http://schemas.openxmlformats.org/drawingml/2006/table">
            <a:tbl>
              <a:tblPr>
                <a:tableStyleId>{073A0DAA-6AF3-43AB-8588-CEC1D06C72B9}</a:tableStyleId>
              </a:tblPr>
              <a:tblGrid>
                <a:gridCol w="2271535">
                  <a:extLst>
                    <a:ext uri="{9D8B030D-6E8A-4147-A177-3AD203B41FA5}">
                      <a16:colId xmlns:a16="http://schemas.microsoft.com/office/drawing/2014/main" val="4181767500"/>
                    </a:ext>
                  </a:extLst>
                </a:gridCol>
                <a:gridCol w="1501072">
                  <a:extLst>
                    <a:ext uri="{9D8B030D-6E8A-4147-A177-3AD203B41FA5}">
                      <a16:colId xmlns:a16="http://schemas.microsoft.com/office/drawing/2014/main" val="3990820494"/>
                    </a:ext>
                  </a:extLst>
                </a:gridCol>
                <a:gridCol w="1515611">
                  <a:extLst>
                    <a:ext uri="{9D8B030D-6E8A-4147-A177-3AD203B41FA5}">
                      <a16:colId xmlns:a16="http://schemas.microsoft.com/office/drawing/2014/main" val="3717845622"/>
                    </a:ext>
                  </a:extLst>
                </a:gridCol>
                <a:gridCol w="1489920">
                  <a:extLst>
                    <a:ext uri="{9D8B030D-6E8A-4147-A177-3AD203B41FA5}">
                      <a16:colId xmlns:a16="http://schemas.microsoft.com/office/drawing/2014/main" val="460305542"/>
                    </a:ext>
                  </a:extLst>
                </a:gridCol>
                <a:gridCol w="1515609">
                  <a:extLst>
                    <a:ext uri="{9D8B030D-6E8A-4147-A177-3AD203B41FA5}">
                      <a16:colId xmlns:a16="http://schemas.microsoft.com/office/drawing/2014/main" val="2419449036"/>
                    </a:ext>
                  </a:extLst>
                </a:gridCol>
                <a:gridCol w="1515611">
                  <a:extLst>
                    <a:ext uri="{9D8B030D-6E8A-4147-A177-3AD203B41FA5}">
                      <a16:colId xmlns:a16="http://schemas.microsoft.com/office/drawing/2014/main" val="1298551516"/>
                    </a:ext>
                  </a:extLst>
                </a:gridCol>
                <a:gridCol w="1554141">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1</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0.891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0.622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0.912</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0.433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0.884</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0.873</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0.719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3019308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29</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2)</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3647881162"/>
              </p:ext>
            </p:extLst>
          </p:nvPr>
        </p:nvGraphicFramePr>
        <p:xfrm>
          <a:off x="689956" y="3965168"/>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2</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0.543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0.818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0.923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0.888</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0.823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graphicFrame>
        <p:nvGraphicFramePr>
          <p:cNvPr id="9" name="圖表 8"/>
          <p:cNvGraphicFramePr>
            <a:graphicFrameLocks/>
          </p:cNvGraphicFramePr>
          <p:nvPr>
            <p:extLst>
              <p:ext uri="{D42A27DB-BD31-4B8C-83A1-F6EECF244321}">
                <p14:modId xmlns:p14="http://schemas.microsoft.com/office/powerpoint/2010/main" val="3083870150"/>
              </p:ext>
            </p:extLst>
          </p:nvPr>
        </p:nvGraphicFramePr>
        <p:xfrm>
          <a:off x="2061557" y="773021"/>
          <a:ext cx="7381701"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075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smtClean="0">
                <a:latin typeface="Times New Roman" panose="02020603050405020304" pitchFamily="18" charset="0"/>
                <a:cs typeface="Times New Roman" panose="02020603050405020304" pitchFamily="18" charset="0"/>
              </a:rPr>
              <a:t>1. Introduction</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3</a:t>
            </a:fld>
            <a:endParaRPr lang="zh-TW" altLang="en-US"/>
          </a:p>
        </p:txBody>
      </p:sp>
    </p:spTree>
    <p:extLst>
      <p:ext uri="{BB962C8B-B14F-4D97-AF65-F5344CB8AC3E}">
        <p14:creationId xmlns:p14="http://schemas.microsoft.com/office/powerpoint/2010/main" val="138333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30</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3)</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圖表 6"/>
          <p:cNvGraphicFramePr>
            <a:graphicFrameLocks/>
          </p:cNvGraphicFramePr>
          <p:nvPr>
            <p:extLst>
              <p:ext uri="{D42A27DB-BD31-4B8C-83A1-F6EECF244321}">
                <p14:modId xmlns:p14="http://schemas.microsoft.com/office/powerpoint/2010/main" val="3526207701"/>
              </p:ext>
            </p:extLst>
          </p:nvPr>
        </p:nvGraphicFramePr>
        <p:xfrm>
          <a:off x="2394066" y="602673"/>
          <a:ext cx="660861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230510116"/>
              </p:ext>
            </p:extLst>
          </p:nvPr>
        </p:nvGraphicFramePr>
        <p:xfrm>
          <a:off x="640081" y="3817649"/>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3</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0.841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0.858</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0.858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0.548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0.938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0.974</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0.901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0.852/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0.802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0.728</a:t>
                      </a:r>
                      <a:endParaRPr lang="en-US" altLang="zh-TW" sz="16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1007351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31</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4)</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6" name="圖表 5"/>
          <p:cNvGraphicFramePr>
            <a:graphicFrameLocks/>
          </p:cNvGraphicFramePr>
          <p:nvPr>
            <p:extLst>
              <p:ext uri="{D42A27DB-BD31-4B8C-83A1-F6EECF244321}">
                <p14:modId xmlns:p14="http://schemas.microsoft.com/office/powerpoint/2010/main" val="1783006567"/>
              </p:ext>
            </p:extLst>
          </p:nvPr>
        </p:nvGraphicFramePr>
        <p:xfrm>
          <a:off x="1828799" y="743989"/>
          <a:ext cx="7830589"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63723299"/>
              </p:ext>
            </p:extLst>
          </p:nvPr>
        </p:nvGraphicFramePr>
        <p:xfrm>
          <a:off x="796638" y="3693737"/>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4</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0.641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0.582</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0.846</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0.898</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0.907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0.942</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0.283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a:t>
                      </a:r>
                      <a:endParaRPr lang="en-US" altLang="zh-TW" sz="16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0.916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u="none" strike="noStrike" kern="1200"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0.909</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342787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32</a:t>
            </a:fld>
            <a:endParaRPr lang="zh-TW" altLang="en-US"/>
          </a:p>
        </p:txBody>
      </p:sp>
      <p:sp>
        <p:nvSpPr>
          <p:cNvPr id="5" name="矩形 4"/>
          <p:cNvSpPr/>
          <p:nvPr/>
        </p:nvSpPr>
        <p:spPr>
          <a:xfrm>
            <a:off x="-361819" y="0"/>
            <a:ext cx="11401121" cy="954107"/>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(cross validation = 5)</a:t>
            </a:r>
          </a:p>
          <a:p>
            <a:pPr lvl="1"/>
            <a:endParaRPr lang="en-US" altLang="zh-TW" sz="2800" smtClean="0">
              <a:latin typeface="Times New Roman" panose="02020603050405020304" pitchFamily="18" charset="0"/>
              <a:cs typeface="Times New Roman" panose="02020603050405020304" pitchFamily="18" charset="0"/>
            </a:endParaRPr>
          </a:p>
        </p:txBody>
      </p:sp>
      <p:graphicFrame>
        <p:nvGraphicFramePr>
          <p:cNvPr id="7" name="圖表 6"/>
          <p:cNvGraphicFramePr>
            <a:graphicFrameLocks/>
          </p:cNvGraphicFramePr>
          <p:nvPr>
            <p:extLst>
              <p:ext uri="{D42A27DB-BD31-4B8C-83A1-F6EECF244321}">
                <p14:modId xmlns:p14="http://schemas.microsoft.com/office/powerpoint/2010/main" val="2942080922"/>
              </p:ext>
            </p:extLst>
          </p:nvPr>
        </p:nvGraphicFramePr>
        <p:xfrm>
          <a:off x="1662546" y="719051"/>
          <a:ext cx="80051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183742625"/>
              </p:ext>
            </p:extLst>
          </p:nvPr>
        </p:nvGraphicFramePr>
        <p:xfrm>
          <a:off x="731518" y="3627235"/>
          <a:ext cx="10482347" cy="2066925"/>
        </p:xfrm>
        <a:graphic>
          <a:graphicData uri="http://schemas.openxmlformats.org/drawingml/2006/table">
            <a:tbl>
              <a:tblPr>
                <a:tableStyleId>{073A0DAA-6AF3-43AB-8588-CEC1D06C72B9}</a:tableStyleId>
              </a:tblPr>
              <a:tblGrid>
                <a:gridCol w="2095395">
                  <a:extLst>
                    <a:ext uri="{9D8B030D-6E8A-4147-A177-3AD203B41FA5}">
                      <a16:colId xmlns:a16="http://schemas.microsoft.com/office/drawing/2014/main" val="4181767500"/>
                    </a:ext>
                  </a:extLst>
                </a:gridCol>
                <a:gridCol w="1384676">
                  <a:extLst>
                    <a:ext uri="{9D8B030D-6E8A-4147-A177-3AD203B41FA5}">
                      <a16:colId xmlns:a16="http://schemas.microsoft.com/office/drawing/2014/main" val="3990820494"/>
                    </a:ext>
                  </a:extLst>
                </a:gridCol>
                <a:gridCol w="1398087">
                  <a:extLst>
                    <a:ext uri="{9D8B030D-6E8A-4147-A177-3AD203B41FA5}">
                      <a16:colId xmlns:a16="http://schemas.microsoft.com/office/drawing/2014/main" val="3717845622"/>
                    </a:ext>
                  </a:extLst>
                </a:gridCol>
                <a:gridCol w="1374388">
                  <a:extLst>
                    <a:ext uri="{9D8B030D-6E8A-4147-A177-3AD203B41FA5}">
                      <a16:colId xmlns:a16="http://schemas.microsoft.com/office/drawing/2014/main" val="460305542"/>
                    </a:ext>
                  </a:extLst>
                </a:gridCol>
                <a:gridCol w="1398085">
                  <a:extLst>
                    <a:ext uri="{9D8B030D-6E8A-4147-A177-3AD203B41FA5}">
                      <a16:colId xmlns:a16="http://schemas.microsoft.com/office/drawing/2014/main" val="2419449036"/>
                    </a:ext>
                  </a:extLst>
                </a:gridCol>
                <a:gridCol w="1398087">
                  <a:extLst>
                    <a:ext uri="{9D8B030D-6E8A-4147-A177-3AD203B41FA5}">
                      <a16:colId xmlns:a16="http://schemas.microsoft.com/office/drawing/2014/main" val="1298551516"/>
                    </a:ext>
                  </a:extLst>
                </a:gridCol>
                <a:gridCol w="1433629">
                  <a:extLst>
                    <a:ext uri="{9D8B030D-6E8A-4147-A177-3AD203B41FA5}">
                      <a16:colId xmlns:a16="http://schemas.microsoft.com/office/drawing/2014/main" val="4059069559"/>
                    </a:ext>
                  </a:extLst>
                </a:gridCol>
              </a:tblGrid>
              <a:tr h="400050">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dirty="0" smtClean="0">
                          <a:effectLst/>
                          <a:latin typeface="Times New Roman" panose="02020603050405020304" pitchFamily="18" charset="0"/>
                          <a:ea typeface="標楷體" panose="03000509000000000000" pitchFamily="65" charset="-120"/>
                          <a:cs typeface="Times New Roman" panose="02020603050405020304" pitchFamily="18" charset="0"/>
                        </a:rPr>
                        <a:t>(b) With bounding </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box optimizers(Cross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5</a:t>
                      </a: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400050">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0.708</a:t>
                      </a:r>
                      <a:endParaRPr lang="en-US" altLang="zh-TW" sz="1600"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0.925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0.908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234991">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0.866</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0.637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0.791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0.848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0.45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0.75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0.833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0.933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0.983</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20955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0.931</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0.937</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0.925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0.888</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0.880</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fontAlgn="ctr" latinLnBrk="0" hangingPunct="1"/>
                      <a:r>
                        <a:rPr lang="en-US" altLang="zh-TW" sz="1600" u="none" strike="noStrike" kern="1200" smtClean="0">
                          <a:effectLst/>
                          <a:latin typeface="Times New Roman" panose="02020603050405020304" pitchFamily="18" charset="0"/>
                          <a:ea typeface="標楷體" panose="03000509000000000000" pitchFamily="65" charset="-120"/>
                          <a:cs typeface="Times New Roman" panose="02020603050405020304" pitchFamily="18" charset="0"/>
                        </a:rPr>
                        <a:t>0.855</a:t>
                      </a:r>
                      <a:endParaRPr lang="en-US" altLang="zh-TW" sz="16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Tree>
    <p:extLst>
      <p:ext uri="{BB962C8B-B14F-4D97-AF65-F5344CB8AC3E}">
        <p14:creationId xmlns:p14="http://schemas.microsoft.com/office/powerpoint/2010/main" val="451065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33</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401829417"/>
              </p:ext>
            </p:extLst>
          </p:nvPr>
        </p:nvGraphicFramePr>
        <p:xfrm>
          <a:off x="99753" y="1817238"/>
          <a:ext cx="11986953" cy="3644222"/>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gridCol w="1639407">
                  <a:extLst>
                    <a:ext uri="{9D8B030D-6E8A-4147-A177-3AD203B41FA5}">
                      <a16:colId xmlns:a16="http://schemas.microsoft.com/office/drawing/2014/main" val="4059069559"/>
                    </a:ext>
                  </a:extLst>
                </a:gridCol>
              </a:tblGrid>
              <a:tr h="568564">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Metrics </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706644">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(57.4/19.2/40.8/2.6)</a:t>
                      </a:r>
                    </a:p>
                  </a:txBody>
                  <a:tcPr marL="9525" marR="9525" marT="9525" marB="0" anchor="ctr"/>
                </a:tc>
                <a:tc>
                  <a:txBody>
                    <a:bodyPr/>
                    <a:lstStyle/>
                    <a:p>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(55.6/43.4/16.6/4.4)</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(53.6/51/9/6.4)</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(49.2/56.2/3.8/10.8)</a:t>
                      </a:r>
                    </a:p>
                    <a:p>
                      <a:pPr algn="ct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(44.2/58.2/1.8/15.8)</a:t>
                      </a: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(40.6/59.2/0.8/19.4)</a:t>
                      </a: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0.638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0.893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0.676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0.584</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0.32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0.723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0.786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
        <p:nvSpPr>
          <p:cNvPr id="6" name="矩形 5"/>
          <p:cNvSpPr/>
          <p:nvPr/>
        </p:nvSpPr>
        <p:spPr>
          <a:xfrm>
            <a:off x="-361819" y="0"/>
            <a:ext cx="11401121"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3.3 Based on tumor space-</a:t>
            </a:r>
            <a:r>
              <a:rPr lang="zh-TW" altLang="en-US" sz="2800" smtClean="0">
                <a:latin typeface="Times New Roman" panose="02020603050405020304" pitchFamily="18" charset="0"/>
                <a:cs typeface="Times New Roman" panose="02020603050405020304" pitchFamily="18" charset="0"/>
              </a:rPr>
              <a:t>量化數據</a:t>
            </a:r>
            <a:r>
              <a:rPr lang="en-US" altLang="zh-TW" sz="2800" smtClean="0">
                <a:latin typeface="Times New Roman" panose="02020603050405020304" pitchFamily="18" charset="0"/>
                <a:cs typeface="Times New Roman" panose="02020603050405020304" pitchFamily="18" charset="0"/>
              </a:rPr>
              <a:t>(Mean)</a:t>
            </a:r>
          </a:p>
        </p:txBody>
      </p:sp>
    </p:spTree>
    <p:extLst>
      <p:ext uri="{BB962C8B-B14F-4D97-AF65-F5344CB8AC3E}">
        <p14:creationId xmlns:p14="http://schemas.microsoft.com/office/powerpoint/2010/main" val="278689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34</a:t>
            </a:fld>
            <a:endParaRPr lang="zh-TW" altLang="en-US"/>
          </a:p>
        </p:txBody>
      </p:sp>
      <p:sp>
        <p:nvSpPr>
          <p:cNvPr id="5" name="矩形 4"/>
          <p:cNvSpPr/>
          <p:nvPr/>
        </p:nvSpPr>
        <p:spPr>
          <a:xfrm>
            <a:off x="-361819" y="0"/>
            <a:ext cx="4304383" cy="523220"/>
          </a:xfrm>
          <a:prstGeom prst="rect">
            <a:avLst/>
          </a:prstGeom>
        </p:spPr>
        <p:txBody>
          <a:bodyPr wrap="none">
            <a:spAutoFit/>
          </a:bodyPr>
          <a:lstStyle/>
          <a:p>
            <a:pPr lvl="1"/>
            <a:r>
              <a:rPr lang="en-US" altLang="zh-TW" sz="2800" smtClean="0">
                <a:latin typeface="Times New Roman" panose="02020603050405020304" pitchFamily="18" charset="0"/>
                <a:cs typeface="Times New Roman" panose="02020603050405020304" pitchFamily="18" charset="0"/>
              </a:rPr>
              <a:t>3.4 Data distribution(1/3)</a:t>
            </a:r>
          </a:p>
        </p:txBody>
      </p:sp>
      <p:pic>
        <p:nvPicPr>
          <p:cNvPr id="6" name="圖片 5"/>
          <p:cNvPicPr>
            <a:picLocks noChangeAspect="1"/>
          </p:cNvPicPr>
          <p:nvPr/>
        </p:nvPicPr>
        <p:blipFill>
          <a:blip r:embed="rId2"/>
          <a:stretch>
            <a:fillRect/>
          </a:stretch>
        </p:blipFill>
        <p:spPr>
          <a:xfrm>
            <a:off x="6442780" y="1448464"/>
            <a:ext cx="5191850" cy="4143953"/>
          </a:xfrm>
          <a:prstGeom prst="rect">
            <a:avLst/>
          </a:prstGeom>
        </p:spPr>
      </p:pic>
      <p:sp>
        <p:nvSpPr>
          <p:cNvPr id="8" name="文字方塊 7"/>
          <p:cNvSpPr txBox="1"/>
          <p:nvPr/>
        </p:nvSpPr>
        <p:spPr>
          <a:xfrm>
            <a:off x="116378" y="1448464"/>
            <a:ext cx="6101542" cy="2369880"/>
          </a:xfrm>
          <a:prstGeom prst="rect">
            <a:avLst/>
          </a:prstGeom>
          <a:noFill/>
        </p:spPr>
        <p:txBody>
          <a:bodyPr wrap="square" rtlCol="0">
            <a:spAutoFit/>
          </a:bodyPr>
          <a:lstStyle/>
          <a:p>
            <a:r>
              <a:rPr lang="en-US" altLang="zh-TW" sz="2800" smtClean="0">
                <a:latin typeface="Times New Roman" panose="02020603050405020304" pitchFamily="18" charset="0"/>
                <a:cs typeface="Times New Roman" panose="02020603050405020304" pitchFamily="18" charset="0"/>
              </a:rPr>
              <a:t>Data distribution</a:t>
            </a:r>
          </a:p>
          <a:p>
            <a:pPr marL="342900" indent="-342900">
              <a:buFont typeface="Arial" panose="020B0604020202020204" pitchFamily="34" charset="0"/>
              <a:buChar char="•"/>
            </a:pPr>
            <a:r>
              <a:rPr lang="en-US" altLang="zh-TW" sz="2000" smtClean="0">
                <a:latin typeface="Times New Roman" panose="02020603050405020304" pitchFamily="18" charset="0"/>
                <a:cs typeface="Times New Roman" panose="02020603050405020304" pitchFamily="18" charset="0"/>
              </a:rPr>
              <a:t>Size of Tumor(mm): </a:t>
            </a:r>
            <a:r>
              <a:rPr lang="zh-TW" altLang="en-US" sz="2000" smtClean="0">
                <a:latin typeface="Times New Roman" panose="02020603050405020304" pitchFamily="18" charset="0"/>
                <a:cs typeface="Times New Roman" panose="02020603050405020304" pitchFamily="18" charset="0"/>
              </a:rPr>
              <a:t>病人的腫瘤大小</a:t>
            </a:r>
            <a:endParaRPr lang="en-US" altLang="zh-TW" sz="200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TW" sz="2000" smtClean="0">
                <a:latin typeface="Times New Roman" panose="02020603050405020304" pitchFamily="18" charset="0"/>
                <a:cs typeface="Times New Roman" panose="02020603050405020304" pitchFamily="18" charset="0"/>
              </a:rPr>
              <a:t>Number of Case: </a:t>
            </a:r>
            <a:r>
              <a:rPr lang="zh-TW" altLang="en-US" sz="2000" smtClean="0">
                <a:latin typeface="Times New Roman" panose="02020603050405020304" pitchFamily="18" charset="0"/>
                <a:cs typeface="Times New Roman" panose="02020603050405020304" pitchFamily="18" charset="0"/>
              </a:rPr>
              <a:t>病人數量</a:t>
            </a:r>
            <a:endParaRPr lang="en-US" altLang="zh-TW" sz="2000" smtClean="0">
              <a:latin typeface="Times New Roman" panose="02020603050405020304" pitchFamily="18" charset="0"/>
              <a:cs typeface="Times New Roman" panose="02020603050405020304" pitchFamily="18" charset="0"/>
            </a:endParaRPr>
          </a:p>
          <a:p>
            <a:endParaRPr lang="en-US" altLang="zh-TW" sz="20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zh-TW" altLang="en-US" sz="2000" smtClean="0">
                <a:latin typeface="Times New Roman" panose="02020603050405020304" pitchFamily="18" charset="0"/>
                <a:cs typeface="Times New Roman" panose="02020603050405020304" pitchFamily="18" charset="0"/>
              </a:rPr>
              <a:t>圖片語意</a:t>
            </a:r>
            <a:r>
              <a:rPr lang="en-US" altLang="zh-TW" sz="2000" smtClean="0">
                <a:latin typeface="Times New Roman" panose="02020603050405020304" pitchFamily="18" charset="0"/>
                <a:cs typeface="Times New Roman" panose="02020603050405020304" pitchFamily="18" charset="0"/>
              </a:rPr>
              <a:t>:</a:t>
            </a:r>
            <a:r>
              <a:rPr lang="zh-TW" altLang="en-US" sz="2000" smtClean="0">
                <a:latin typeface="Times New Roman" panose="02020603050405020304" pitchFamily="18" charset="0"/>
                <a:cs typeface="Times New Roman" panose="02020603050405020304" pitchFamily="18" charset="0"/>
              </a:rPr>
              <a:t> 統計病人數量與腫瘤大小的關聯性，以方便統計</a:t>
            </a:r>
            <a:r>
              <a:rPr lang="en-US" altLang="zh-TW" sz="2000" smtClean="0">
                <a:latin typeface="Times New Roman" panose="02020603050405020304" pitchFamily="18" charset="0"/>
                <a:cs typeface="Times New Roman" panose="02020603050405020304" pitchFamily="18" charset="0"/>
              </a:rPr>
              <a:t>Based on tumor space</a:t>
            </a:r>
            <a:r>
              <a:rPr lang="zh-TW" altLang="en-US" sz="2000" smtClean="0">
                <a:latin typeface="Times New Roman" panose="02020603050405020304" pitchFamily="18" charset="0"/>
                <a:cs typeface="Times New Roman" panose="02020603050405020304" pitchFamily="18" charset="0"/>
              </a:rPr>
              <a:t> 設計的</a:t>
            </a:r>
            <a:r>
              <a:rPr lang="zh-TW" altLang="en-US" sz="2000">
                <a:latin typeface="Times New Roman" panose="02020603050405020304" pitchFamily="18" charset="0"/>
                <a:cs typeface="Times New Roman" panose="02020603050405020304" pitchFamily="18" charset="0"/>
              </a:rPr>
              <a:t>連續</a:t>
            </a:r>
            <a:r>
              <a:rPr lang="zh-TW" altLang="en-US" sz="2000" smtClean="0">
                <a:latin typeface="Times New Roman" panose="02020603050405020304" pitchFamily="18" charset="0"/>
                <a:cs typeface="Times New Roman" panose="02020603050405020304" pitchFamily="18" charset="0"/>
              </a:rPr>
              <a:t>張數。</a:t>
            </a:r>
            <a:endParaRPr lang="en-US" altLang="zh-TW" sz="2000" smtClean="0">
              <a:latin typeface="Times New Roman" panose="02020603050405020304" pitchFamily="18" charset="0"/>
              <a:cs typeface="Times New Roman" panose="02020603050405020304" pitchFamily="18" charset="0"/>
            </a:endParaRPr>
          </a:p>
          <a:p>
            <a:endParaRPr lang="zh-TW" altLang="en-US" sz="2000">
              <a:latin typeface="Times New Roman" panose="02020603050405020304" pitchFamily="18" charset="0"/>
              <a:cs typeface="Times New Roman" panose="02020603050405020304" pitchFamily="18" charset="0"/>
            </a:endParaRPr>
          </a:p>
        </p:txBody>
      </p:sp>
      <p:pic>
        <p:nvPicPr>
          <p:cNvPr id="9" name="圖片 8"/>
          <p:cNvPicPr>
            <a:picLocks noChangeAspect="1"/>
          </p:cNvPicPr>
          <p:nvPr/>
        </p:nvPicPr>
        <p:blipFill>
          <a:blip r:embed="rId3"/>
          <a:stretch>
            <a:fillRect/>
          </a:stretch>
        </p:blipFill>
        <p:spPr>
          <a:xfrm>
            <a:off x="647799" y="4036850"/>
            <a:ext cx="4664036" cy="1795862"/>
          </a:xfrm>
          <a:prstGeom prst="rect">
            <a:avLst/>
          </a:prstGeom>
        </p:spPr>
      </p:pic>
      <p:sp>
        <p:nvSpPr>
          <p:cNvPr id="10" name="文字方塊 9"/>
          <p:cNvSpPr txBox="1"/>
          <p:nvPr/>
        </p:nvSpPr>
        <p:spPr>
          <a:xfrm>
            <a:off x="647799" y="5832712"/>
            <a:ext cx="4664036" cy="338554"/>
          </a:xfrm>
          <a:prstGeom prst="rect">
            <a:avLst/>
          </a:prstGeom>
          <a:noFill/>
        </p:spPr>
        <p:txBody>
          <a:bodyPr wrap="square" rtlCol="0">
            <a:spAutoFit/>
          </a:bodyPr>
          <a:lstStyle/>
          <a:p>
            <a:r>
              <a:rPr lang="en-US" altLang="zh-TW" sz="1600" smtClean="0">
                <a:latin typeface="Times New Roman" panose="02020603050405020304" pitchFamily="18" charset="0"/>
                <a:cs typeface="Times New Roman" panose="02020603050405020304" pitchFamily="18" charset="0"/>
              </a:rPr>
              <a:t>Fig. </a:t>
            </a:r>
            <a:r>
              <a:rPr lang="zh-TW" altLang="en-US" sz="1600">
                <a:latin typeface="Times New Roman" panose="02020603050405020304" pitchFamily="18" charset="0"/>
                <a:cs typeface="Times New Roman" panose="02020603050405020304" pitchFamily="18" charset="0"/>
              </a:rPr>
              <a:t>連續四</a:t>
            </a:r>
            <a:r>
              <a:rPr lang="zh-TW" altLang="en-US" sz="1600" smtClean="0">
                <a:latin typeface="Times New Roman" panose="02020603050405020304" pitchFamily="18" charset="0"/>
                <a:cs typeface="Times New Roman" panose="02020603050405020304" pitchFamily="18" charset="0"/>
              </a:rPr>
              <a:t>張代表此病人的腫瘤</a:t>
            </a:r>
            <a:r>
              <a:rPr lang="en-US" altLang="zh-TW" sz="1600" smtClean="0">
                <a:latin typeface="Times New Roman" panose="02020603050405020304" pitchFamily="18" charset="0"/>
                <a:cs typeface="Times New Roman" panose="02020603050405020304" pitchFamily="18" charset="0"/>
              </a:rPr>
              <a:t>20mm</a:t>
            </a:r>
            <a:endParaRPr lang="zh-TW" altLang="en-US" sz="1600">
              <a:latin typeface="Times New Roman" panose="02020603050405020304" pitchFamily="18" charset="0"/>
              <a:cs typeface="Times New Roman" panose="02020603050405020304" pitchFamily="18" charset="0"/>
            </a:endParaRPr>
          </a:p>
        </p:txBody>
      </p:sp>
      <p:sp>
        <p:nvSpPr>
          <p:cNvPr id="11" name="矩形 10"/>
          <p:cNvSpPr/>
          <p:nvPr/>
        </p:nvSpPr>
        <p:spPr>
          <a:xfrm>
            <a:off x="8139834" y="959878"/>
            <a:ext cx="2262158"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1-60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圖片 11"/>
          <p:cNvPicPr>
            <a:picLocks noChangeAspect="1"/>
          </p:cNvPicPr>
          <p:nvPr/>
        </p:nvPicPr>
        <p:blipFill>
          <a:blip r:embed="rId4"/>
          <a:stretch>
            <a:fillRect/>
          </a:stretch>
        </p:blipFill>
        <p:spPr>
          <a:xfrm>
            <a:off x="9982200" y="1737328"/>
            <a:ext cx="1571844" cy="457264"/>
          </a:xfrm>
          <a:prstGeom prst="rect">
            <a:avLst/>
          </a:prstGeom>
        </p:spPr>
      </p:pic>
    </p:spTree>
    <p:extLst>
      <p:ext uri="{BB962C8B-B14F-4D97-AF65-F5344CB8AC3E}">
        <p14:creationId xmlns:p14="http://schemas.microsoft.com/office/powerpoint/2010/main" val="1339567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35</a:t>
            </a:fld>
            <a:endParaRPr lang="zh-TW" altLang="en-US"/>
          </a:p>
        </p:txBody>
      </p:sp>
      <p:sp>
        <p:nvSpPr>
          <p:cNvPr id="5" name="矩形 4"/>
          <p:cNvSpPr/>
          <p:nvPr/>
        </p:nvSpPr>
        <p:spPr>
          <a:xfrm>
            <a:off x="-361820"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3.4 Data distribution(2/3)</a:t>
            </a:r>
          </a:p>
        </p:txBody>
      </p:sp>
      <p:pic>
        <p:nvPicPr>
          <p:cNvPr id="6" name="圖片 5"/>
          <p:cNvPicPr>
            <a:picLocks noChangeAspect="1"/>
          </p:cNvPicPr>
          <p:nvPr/>
        </p:nvPicPr>
        <p:blipFill>
          <a:blip r:embed="rId2"/>
          <a:stretch>
            <a:fillRect/>
          </a:stretch>
        </p:blipFill>
        <p:spPr>
          <a:xfrm>
            <a:off x="6299625" y="1785642"/>
            <a:ext cx="5220429" cy="4239217"/>
          </a:xfrm>
          <a:prstGeom prst="rect">
            <a:avLst/>
          </a:prstGeom>
        </p:spPr>
      </p:pic>
      <p:pic>
        <p:nvPicPr>
          <p:cNvPr id="8" name="圖片 7"/>
          <p:cNvPicPr>
            <a:picLocks noChangeAspect="1"/>
          </p:cNvPicPr>
          <p:nvPr/>
        </p:nvPicPr>
        <p:blipFill>
          <a:blip r:embed="rId3"/>
          <a:stretch>
            <a:fillRect/>
          </a:stretch>
        </p:blipFill>
        <p:spPr>
          <a:xfrm>
            <a:off x="313783" y="1804694"/>
            <a:ext cx="5296639" cy="4201111"/>
          </a:xfrm>
          <a:prstGeom prst="rect">
            <a:avLst/>
          </a:prstGeom>
        </p:spPr>
      </p:pic>
      <p:sp>
        <p:nvSpPr>
          <p:cNvPr id="9" name="矩形 8"/>
          <p:cNvSpPr/>
          <p:nvPr/>
        </p:nvSpPr>
        <p:spPr>
          <a:xfrm>
            <a:off x="1734843" y="1317325"/>
            <a:ext cx="2454518"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61-120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7682580" y="1317325"/>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121-180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9865821" y="2094775"/>
            <a:ext cx="1571844" cy="457264"/>
          </a:xfrm>
          <a:prstGeom prst="rect">
            <a:avLst/>
          </a:prstGeom>
        </p:spPr>
      </p:pic>
      <p:pic>
        <p:nvPicPr>
          <p:cNvPr id="12" name="圖片 11"/>
          <p:cNvPicPr>
            <a:picLocks noChangeAspect="1"/>
          </p:cNvPicPr>
          <p:nvPr/>
        </p:nvPicPr>
        <p:blipFill>
          <a:blip r:embed="rId4"/>
          <a:stretch>
            <a:fillRect/>
          </a:stretch>
        </p:blipFill>
        <p:spPr>
          <a:xfrm>
            <a:off x="3897284" y="2094775"/>
            <a:ext cx="1571844" cy="457264"/>
          </a:xfrm>
          <a:prstGeom prst="rect">
            <a:avLst/>
          </a:prstGeom>
        </p:spPr>
      </p:pic>
    </p:spTree>
    <p:extLst>
      <p:ext uri="{BB962C8B-B14F-4D97-AF65-F5344CB8AC3E}">
        <p14:creationId xmlns:p14="http://schemas.microsoft.com/office/powerpoint/2010/main" val="318753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36</a:t>
            </a:fld>
            <a:endParaRPr lang="zh-TW" altLang="en-US"/>
          </a:p>
        </p:txBody>
      </p:sp>
      <p:pic>
        <p:nvPicPr>
          <p:cNvPr id="5" name="圖片 4"/>
          <p:cNvPicPr>
            <a:picLocks noChangeAspect="1"/>
          </p:cNvPicPr>
          <p:nvPr/>
        </p:nvPicPr>
        <p:blipFill>
          <a:blip r:embed="rId2"/>
          <a:stretch>
            <a:fillRect/>
          </a:stretch>
        </p:blipFill>
        <p:spPr>
          <a:xfrm>
            <a:off x="6302497" y="1646755"/>
            <a:ext cx="5306165" cy="4201111"/>
          </a:xfrm>
          <a:prstGeom prst="rect">
            <a:avLst/>
          </a:prstGeom>
        </p:spPr>
      </p:pic>
      <p:sp>
        <p:nvSpPr>
          <p:cNvPr id="6" name="矩形 5"/>
          <p:cNvSpPr/>
          <p:nvPr/>
        </p:nvSpPr>
        <p:spPr>
          <a:xfrm>
            <a:off x="-361820"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3.4 Data distribution(3/3)</a:t>
            </a:r>
          </a:p>
        </p:txBody>
      </p:sp>
      <p:pic>
        <p:nvPicPr>
          <p:cNvPr id="7" name="圖片 6"/>
          <p:cNvPicPr>
            <a:picLocks noChangeAspect="1"/>
          </p:cNvPicPr>
          <p:nvPr/>
        </p:nvPicPr>
        <p:blipFill>
          <a:blip r:embed="rId3"/>
          <a:stretch>
            <a:fillRect/>
          </a:stretch>
        </p:blipFill>
        <p:spPr>
          <a:xfrm>
            <a:off x="92371" y="1646755"/>
            <a:ext cx="5249008" cy="4210638"/>
          </a:xfrm>
          <a:prstGeom prst="rect">
            <a:avLst/>
          </a:prstGeom>
        </p:spPr>
      </p:pic>
      <p:sp>
        <p:nvSpPr>
          <p:cNvPr id="8" name="矩形 7"/>
          <p:cNvSpPr/>
          <p:nvPr/>
        </p:nvSpPr>
        <p:spPr>
          <a:xfrm>
            <a:off x="1431908" y="1267896"/>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181-240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7793916" y="1267896"/>
            <a:ext cx="2569934" cy="369332"/>
          </a:xfrm>
          <a:prstGeom prst="rect">
            <a:avLst/>
          </a:prstGeom>
          <a:solidFill>
            <a:schemeClr val="accent6">
              <a:lumMod val="20000"/>
              <a:lumOff val="80000"/>
            </a:schemeClr>
          </a:solidFill>
        </p:spPr>
        <p:txBody>
          <a:bodyPr wrap="none">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241-300</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的分布</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圖片 9"/>
          <p:cNvPicPr>
            <a:picLocks noChangeAspect="1"/>
          </p:cNvPicPr>
          <p:nvPr/>
        </p:nvPicPr>
        <p:blipFill>
          <a:blip r:embed="rId4"/>
          <a:stretch>
            <a:fillRect/>
          </a:stretch>
        </p:blipFill>
        <p:spPr>
          <a:xfrm>
            <a:off x="9924011" y="1917080"/>
            <a:ext cx="1571844" cy="457264"/>
          </a:xfrm>
          <a:prstGeom prst="rect">
            <a:avLst/>
          </a:prstGeom>
        </p:spPr>
      </p:pic>
      <p:pic>
        <p:nvPicPr>
          <p:cNvPr id="11" name="圖片 10"/>
          <p:cNvPicPr>
            <a:picLocks noChangeAspect="1"/>
          </p:cNvPicPr>
          <p:nvPr/>
        </p:nvPicPr>
        <p:blipFill>
          <a:blip r:embed="rId4"/>
          <a:stretch>
            <a:fillRect/>
          </a:stretch>
        </p:blipFill>
        <p:spPr>
          <a:xfrm>
            <a:off x="3639589" y="1936891"/>
            <a:ext cx="1571844" cy="457264"/>
          </a:xfrm>
          <a:prstGeom prst="rect">
            <a:avLst/>
          </a:prstGeom>
        </p:spPr>
      </p:pic>
    </p:spTree>
    <p:extLst>
      <p:ext uri="{BB962C8B-B14F-4D97-AF65-F5344CB8AC3E}">
        <p14:creationId xmlns:p14="http://schemas.microsoft.com/office/powerpoint/2010/main" val="21116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37</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(1/4)</a:t>
            </a:r>
          </a:p>
        </p:txBody>
      </p:sp>
      <p:pic>
        <p:nvPicPr>
          <p:cNvPr id="8" name="圖片 7"/>
          <p:cNvPicPr>
            <a:picLocks noChangeAspect="1"/>
          </p:cNvPicPr>
          <p:nvPr/>
        </p:nvPicPr>
        <p:blipFill>
          <a:blip r:embed="rId2"/>
          <a:stretch>
            <a:fillRect/>
          </a:stretch>
        </p:blipFill>
        <p:spPr>
          <a:xfrm>
            <a:off x="102295" y="1405892"/>
            <a:ext cx="4950457" cy="4950457"/>
          </a:xfrm>
          <a:prstGeom prst="rect">
            <a:avLst/>
          </a:prstGeom>
        </p:spPr>
      </p:pic>
      <p:pic>
        <p:nvPicPr>
          <p:cNvPr id="9" name="圖片 8"/>
          <p:cNvPicPr>
            <a:picLocks noChangeAspect="1"/>
          </p:cNvPicPr>
          <p:nvPr/>
        </p:nvPicPr>
        <p:blipFill>
          <a:blip r:embed="rId3"/>
          <a:stretch>
            <a:fillRect/>
          </a:stretch>
        </p:blipFill>
        <p:spPr>
          <a:xfrm>
            <a:off x="7077486" y="1405891"/>
            <a:ext cx="4939947" cy="4950457"/>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369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38</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(2/4)</a:t>
            </a:r>
          </a:p>
        </p:txBody>
      </p:sp>
      <p:pic>
        <p:nvPicPr>
          <p:cNvPr id="2" name="圖片 1"/>
          <p:cNvPicPr>
            <a:picLocks noChangeAspect="1"/>
          </p:cNvPicPr>
          <p:nvPr/>
        </p:nvPicPr>
        <p:blipFill>
          <a:blip r:embed="rId2"/>
          <a:stretch>
            <a:fillRect/>
          </a:stretch>
        </p:blipFill>
        <p:spPr>
          <a:xfrm>
            <a:off x="7213833" y="1405891"/>
            <a:ext cx="4665053" cy="4787091"/>
          </a:xfrm>
          <a:prstGeom prst="rect">
            <a:avLst/>
          </a:prstGeom>
        </p:spPr>
      </p:pic>
      <p:pic>
        <p:nvPicPr>
          <p:cNvPr id="3" name="圖片 2"/>
          <p:cNvPicPr>
            <a:picLocks noChangeAspect="1"/>
          </p:cNvPicPr>
          <p:nvPr/>
        </p:nvPicPr>
        <p:blipFill>
          <a:blip r:embed="rId3"/>
          <a:stretch>
            <a:fillRect/>
          </a:stretch>
        </p:blipFill>
        <p:spPr>
          <a:xfrm>
            <a:off x="299258" y="1405891"/>
            <a:ext cx="4718565" cy="4787091"/>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44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39</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(3/4)</a:t>
            </a:r>
          </a:p>
        </p:txBody>
      </p:sp>
      <p:pic>
        <p:nvPicPr>
          <p:cNvPr id="2" name="圖片 1"/>
          <p:cNvPicPr>
            <a:picLocks noChangeAspect="1"/>
          </p:cNvPicPr>
          <p:nvPr/>
        </p:nvPicPr>
        <p:blipFill>
          <a:blip r:embed="rId2"/>
          <a:stretch>
            <a:fillRect/>
          </a:stretch>
        </p:blipFill>
        <p:spPr>
          <a:xfrm>
            <a:off x="384354" y="1405891"/>
            <a:ext cx="4668399" cy="4886844"/>
          </a:xfrm>
          <a:prstGeom prst="rect">
            <a:avLst/>
          </a:prstGeom>
        </p:spPr>
      </p:pic>
      <p:pic>
        <p:nvPicPr>
          <p:cNvPr id="3" name="圖片 2"/>
          <p:cNvPicPr>
            <a:picLocks noChangeAspect="1"/>
          </p:cNvPicPr>
          <p:nvPr/>
        </p:nvPicPr>
        <p:blipFill>
          <a:blip r:embed="rId3"/>
          <a:stretch>
            <a:fillRect/>
          </a:stretch>
        </p:blipFill>
        <p:spPr>
          <a:xfrm>
            <a:off x="7077486" y="1405891"/>
            <a:ext cx="4668398" cy="4886844"/>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391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17242"/>
            <a:ext cx="10363200" cy="739054"/>
          </a:xfrm>
        </p:spPr>
        <p:txBody>
          <a:bodyPr>
            <a:normAutofit/>
          </a:bodyPr>
          <a:lstStyle/>
          <a:p>
            <a:pPr algn="l"/>
            <a:r>
              <a:rPr lang="en-US" altLang="zh-TW" sz="3600">
                <a:latin typeface="Times New Roman" panose="02020603050405020304" pitchFamily="18" charset="0"/>
                <a:cs typeface="Times New Roman" panose="02020603050405020304" pitchFamily="18" charset="0"/>
              </a:rPr>
              <a:t>1.1 </a:t>
            </a:r>
            <a:r>
              <a:rPr lang="en-US" altLang="zh-TW" sz="3600" smtClean="0">
                <a:latin typeface="Times New Roman" panose="02020603050405020304" pitchFamily="18" charset="0"/>
                <a:cs typeface="Times New Roman" panose="02020603050405020304" pitchFamily="18" charset="0"/>
              </a:rPr>
              <a:t>Motivation&amp;Objective:</a:t>
            </a:r>
            <a:endParaRPr lang="zh-TW" altLang="en-US" sz="360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155B2534-B882-4BD3-8B92-6DAAD29D3597}"/>
              </a:ext>
            </a:extLst>
          </p:cNvPr>
          <p:cNvSpPr/>
          <p:nvPr/>
        </p:nvSpPr>
        <p:spPr>
          <a:xfrm>
            <a:off x="0" y="1007632"/>
            <a:ext cx="6868160" cy="2446824"/>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應用</a:t>
            </a:r>
            <a:endParaRPr lang="en-US" altLang="zh-TW" sz="20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減少人工標記所耗的時間</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人工標記腫瘤會耗費醫生許多時間，也可能導致要辨別的影像需要標記使得人工標記錯誤的狀況發生</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早期治療以及治療計畫</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的興起讓腫瘤影像可以經由人工智慧快速判讀，幫助病人及早治療，以及及早制定治療計畫。</a:t>
            </a:r>
            <a:endParaRPr lang="en-US" altLang="zh-TW" sz="140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0" y="590566"/>
            <a:ext cx="6892212" cy="523220"/>
          </a:xfrm>
          <a:prstGeom prst="rect">
            <a:avLst/>
          </a:prstGeom>
        </p:spPr>
        <p:txBody>
          <a:bodyPr wrap="square">
            <a:spAutoFit/>
          </a:bodyPr>
          <a:lstStyle/>
          <a:p>
            <a:r>
              <a:rPr lang="zh-TW" altLang="en-US" sz="2800">
                <a:latin typeface="Times New Roman" panose="02020603050405020304" pitchFamily="18" charset="0"/>
                <a:ea typeface="標楷體" panose="03000509000000000000" pitchFamily="65" charset="-120"/>
                <a:cs typeface="Times New Roman" panose="02020603050405020304" pitchFamily="18" charset="0"/>
              </a:rPr>
              <a:t>為什麼需要人臉低解析度還原至高解析度</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a:extLst>
              <a:ext uri="{FF2B5EF4-FFF2-40B4-BE49-F238E27FC236}">
                <a16:creationId xmlns:a16="http://schemas.microsoft.com/office/drawing/2014/main" id="{155B2534-B882-4BD3-8B92-6DAAD29D3597}"/>
              </a:ext>
            </a:extLst>
          </p:cNvPr>
          <p:cNvSpPr/>
          <p:nvPr/>
        </p:nvSpPr>
        <p:spPr>
          <a:xfrm>
            <a:off x="-2412" y="3121469"/>
            <a:ext cx="7163233" cy="1708160"/>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困難</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不足 </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人工標記需要耗費許多時間會導致訓練資料難以蒐集</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資料多樣性不足</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a:latin typeface="Times New Roman" panose="02020603050405020304" pitchFamily="18" charset="0"/>
                <a:ea typeface="標楷體" panose="03000509000000000000" pitchFamily="65" charset="-120"/>
                <a:cs typeface="Times New Roman" panose="02020603050405020304" pitchFamily="18" charset="0"/>
              </a:rPr>
              <a:t>儘管蒐集很多資料但如果出現較為特異的資料使得病人病情判斷錯誤，這項的代價是巨大的</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130CB025-128C-4E41-A852-3342D168E73A}" type="slidenum">
              <a:rPr lang="zh-TW" altLang="en-US" smtClean="0"/>
              <a:t>4</a:t>
            </a:fld>
            <a:endParaRPr lang="zh-TW" altLang="en-US"/>
          </a:p>
        </p:txBody>
      </p:sp>
      <p:pic>
        <p:nvPicPr>
          <p:cNvPr id="25" name="圖片 24"/>
          <p:cNvPicPr/>
          <p:nvPr/>
        </p:nvPicPr>
        <p:blipFill>
          <a:blip r:embed="rId3">
            <a:extLst>
              <a:ext uri="{28A0092B-C50C-407E-A947-70E740481C1C}">
                <a14:useLocalDpi xmlns:a14="http://schemas.microsoft.com/office/drawing/2010/main" val="0"/>
              </a:ext>
            </a:extLst>
          </a:blip>
          <a:stretch>
            <a:fillRect/>
          </a:stretch>
        </p:blipFill>
        <p:spPr>
          <a:xfrm rot="5400000">
            <a:off x="7090855" y="819559"/>
            <a:ext cx="4999313" cy="4859384"/>
          </a:xfrm>
          <a:prstGeom prst="rect">
            <a:avLst/>
          </a:prstGeom>
        </p:spPr>
      </p:pic>
      <p:sp>
        <p:nvSpPr>
          <p:cNvPr id="32" name="矩形 31">
            <a:extLst>
              <a:ext uri="{FF2B5EF4-FFF2-40B4-BE49-F238E27FC236}">
                <a16:creationId xmlns:a16="http://schemas.microsoft.com/office/drawing/2014/main" id="{155B2534-B882-4BD3-8B92-6DAAD29D3597}"/>
              </a:ext>
            </a:extLst>
          </p:cNvPr>
          <p:cNvSpPr/>
          <p:nvPr/>
        </p:nvSpPr>
        <p:spPr>
          <a:xfrm>
            <a:off x="-2413" y="4957411"/>
            <a:ext cx="7163233" cy="1615827"/>
          </a:xfrm>
          <a:prstGeom prst="rect">
            <a:avLst/>
          </a:prstGeom>
        </p:spPr>
        <p:txBody>
          <a:bodyPr wrap="square">
            <a:spAutoFit/>
          </a:bodyPr>
          <a:lstStyle/>
          <a:p>
            <a:pPr marL="342900" indent="-342900">
              <a:lnSpc>
                <a:spcPct val="150000"/>
              </a:lnSpc>
              <a:buFont typeface="Wingdings" panose="05000000000000000000" pitchFamily="2" charset="2"/>
              <a:buChar char="n"/>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2000" smtClean="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多方面評估準則</a:t>
            </a:r>
            <a:r>
              <a:rPr lang="en-US" altLang="zh-TW"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我們將提供</a:t>
            </a:r>
            <a:r>
              <a:rPr lang="en-US" altLang="zh-TW" sz="140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種不同層面的評估準則以衡量</a:t>
            </a:r>
            <a:r>
              <a:rPr lang="en-US" altLang="zh-TW" sz="1400" smtClean="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sz="1400" smtClean="0">
                <a:latin typeface="Times New Roman" panose="02020603050405020304" pitchFamily="18" charset="0"/>
                <a:ea typeface="標楷體" panose="03000509000000000000" pitchFamily="65" charset="-120"/>
                <a:cs typeface="Times New Roman" panose="02020603050405020304" pitchFamily="18" charset="0"/>
              </a:rPr>
              <a:t>模型的效能，同時這樣的方式可以根據使用者不同的情境用不同的方式應用我們模型，而不局限於一種方式。</a:t>
            </a:r>
            <a:endParaRPr lang="en-US" altLang="zh-TW">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矩形 10"/>
          <p:cNvSpPr/>
          <p:nvPr/>
        </p:nvSpPr>
        <p:spPr>
          <a:xfrm>
            <a:off x="8344016" y="5745409"/>
            <a:ext cx="2492990" cy="369332"/>
          </a:xfrm>
          <a:prstGeom prst="rect">
            <a:avLst/>
          </a:prstGeom>
        </p:spPr>
        <p:txBody>
          <a:bodyPr wrap="none">
            <a:spAutoFit/>
          </a:bodyPr>
          <a:lstStyle/>
          <a:p>
            <a:r>
              <a:rPr lang="zh-TW" altLang="en-US" smtClean="0">
                <a:latin typeface="標楷體" panose="03000509000000000000" pitchFamily="65" charset="-120"/>
                <a:ea typeface="標楷體" panose="03000509000000000000" pitchFamily="65" charset="-120"/>
              </a:rPr>
              <a:t>腫瘤偵測視覺化示意圖</a:t>
            </a: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727405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40</a:t>
            </a:fld>
            <a:endParaRPr lang="zh-TW" altLang="en-US"/>
          </a:p>
        </p:txBody>
      </p:sp>
      <p:sp>
        <p:nvSpPr>
          <p:cNvPr id="5" name="矩形 4"/>
          <p:cNvSpPr/>
          <p:nvPr/>
        </p:nvSpPr>
        <p:spPr>
          <a:xfrm>
            <a:off x="-444947" y="0"/>
            <a:ext cx="4975383"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3.5 </a:t>
            </a:r>
            <a:r>
              <a:rPr lang="zh-TW" altLang="en-US" sz="2800" smtClean="0">
                <a:latin typeface="Times New Roman" panose="02020603050405020304" pitchFamily="18" charset="0"/>
                <a:cs typeface="Times New Roman" panose="02020603050405020304" pitchFamily="18" charset="0"/>
              </a:rPr>
              <a:t>視覺化呈現結果</a:t>
            </a:r>
            <a:r>
              <a:rPr lang="en-US" altLang="zh-TW" sz="2800" smtClean="0">
                <a:latin typeface="Times New Roman" panose="02020603050405020304" pitchFamily="18" charset="0"/>
                <a:cs typeface="Times New Roman" panose="02020603050405020304" pitchFamily="18" charset="0"/>
              </a:rPr>
              <a:t>(4/4)</a:t>
            </a:r>
          </a:p>
        </p:txBody>
      </p:sp>
      <p:pic>
        <p:nvPicPr>
          <p:cNvPr id="2" name="圖片 1"/>
          <p:cNvPicPr>
            <a:picLocks noChangeAspect="1"/>
          </p:cNvPicPr>
          <p:nvPr/>
        </p:nvPicPr>
        <p:blipFill>
          <a:blip r:embed="rId2"/>
          <a:stretch>
            <a:fillRect/>
          </a:stretch>
        </p:blipFill>
        <p:spPr>
          <a:xfrm>
            <a:off x="365761" y="1405891"/>
            <a:ext cx="4686992" cy="4870218"/>
          </a:xfrm>
          <a:prstGeom prst="rect">
            <a:avLst/>
          </a:prstGeom>
        </p:spPr>
      </p:pic>
      <p:pic>
        <p:nvPicPr>
          <p:cNvPr id="3" name="圖片 2"/>
          <p:cNvPicPr>
            <a:picLocks noChangeAspect="1"/>
          </p:cNvPicPr>
          <p:nvPr/>
        </p:nvPicPr>
        <p:blipFill>
          <a:blip r:embed="rId3"/>
          <a:stretch>
            <a:fillRect/>
          </a:stretch>
        </p:blipFill>
        <p:spPr>
          <a:xfrm>
            <a:off x="7147341" y="1405891"/>
            <a:ext cx="4540354" cy="4870218"/>
          </a:xfrm>
          <a:prstGeom prst="rect">
            <a:avLst/>
          </a:prstGeom>
        </p:spPr>
      </p:pic>
      <p:sp>
        <p:nvSpPr>
          <p:cNvPr id="10" name="文字方塊 9"/>
          <p:cNvSpPr txBox="1"/>
          <p:nvPr/>
        </p:nvSpPr>
        <p:spPr>
          <a:xfrm>
            <a:off x="1654234"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Ground Truth</a:t>
            </a:r>
            <a:endParaRPr lang="zh-TW" altLang="en-US" sz="240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4"/>
          <a:stretch>
            <a:fillRect/>
          </a:stretch>
        </p:blipFill>
        <p:spPr>
          <a:xfrm>
            <a:off x="5052752" y="2566719"/>
            <a:ext cx="2024734" cy="1637045"/>
          </a:xfrm>
          <a:prstGeom prst="rect">
            <a:avLst/>
          </a:prstGeom>
        </p:spPr>
      </p:pic>
      <p:sp>
        <p:nvSpPr>
          <p:cNvPr id="12" name="向右箭號 11"/>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793480" y="944226"/>
            <a:ext cx="1986742" cy="461665"/>
          </a:xfrm>
          <a:prstGeom prst="rect">
            <a:avLst/>
          </a:prstGeom>
          <a:noFill/>
        </p:spPr>
        <p:txBody>
          <a:bodyPr wrap="square" rtlCol="0">
            <a:spAutoFit/>
          </a:bodyPr>
          <a:lstStyle/>
          <a:p>
            <a:r>
              <a:rPr lang="en-US" altLang="zh-TW" sz="2400" smtClean="0">
                <a:latin typeface="Times New Roman" panose="02020603050405020304" pitchFamily="18" charset="0"/>
                <a:cs typeface="Times New Roman" panose="02020603050405020304" pitchFamily="18" charset="0"/>
              </a:rPr>
              <a:t>Prediction </a:t>
            </a:r>
            <a:endParaRPr lang="zh-TW"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54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smtClean="0">
                <a:latin typeface="Times New Roman" panose="02020603050405020304" pitchFamily="18" charset="0"/>
                <a:cs typeface="Times New Roman" panose="02020603050405020304" pitchFamily="18" charset="0"/>
              </a:rPr>
              <a:t>4. </a:t>
            </a:r>
            <a:r>
              <a:rPr lang="zh-TW" altLang="en-US" smtClean="0">
                <a:latin typeface="Times New Roman" panose="02020603050405020304" pitchFamily="18" charset="0"/>
                <a:cs typeface="Times New Roman" panose="02020603050405020304" pitchFamily="18" charset="0"/>
              </a:rPr>
              <a:t>後續實驗</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41</a:t>
            </a:fld>
            <a:endParaRPr lang="zh-TW" altLang="en-US"/>
          </a:p>
        </p:txBody>
      </p:sp>
    </p:spTree>
    <p:extLst>
      <p:ext uri="{BB962C8B-B14F-4D97-AF65-F5344CB8AC3E}">
        <p14:creationId xmlns:p14="http://schemas.microsoft.com/office/powerpoint/2010/main" val="1365211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p:cNvPicPr>
            <a:picLocks noChangeAspect="1"/>
          </p:cNvPicPr>
          <p:nvPr/>
        </p:nvPicPr>
        <p:blipFill>
          <a:blip r:embed="rId2"/>
          <a:stretch>
            <a:fillRect/>
          </a:stretch>
        </p:blipFill>
        <p:spPr>
          <a:xfrm>
            <a:off x="5455407" y="4501568"/>
            <a:ext cx="922586" cy="1012770"/>
          </a:xfrm>
          <a:prstGeom prst="rect">
            <a:avLst/>
          </a:prstGeom>
        </p:spPr>
      </p:pic>
      <p:pic>
        <p:nvPicPr>
          <p:cNvPr id="28" name="圖片 27"/>
          <p:cNvPicPr>
            <a:picLocks noChangeAspect="1"/>
          </p:cNvPicPr>
          <p:nvPr/>
        </p:nvPicPr>
        <p:blipFill>
          <a:blip r:embed="rId3"/>
          <a:stretch>
            <a:fillRect/>
          </a:stretch>
        </p:blipFill>
        <p:spPr>
          <a:xfrm>
            <a:off x="5041467" y="4813651"/>
            <a:ext cx="875233" cy="1012770"/>
          </a:xfrm>
          <a:prstGeom prst="rect">
            <a:avLst/>
          </a:prstGeom>
        </p:spPr>
      </p:pic>
      <p:sp>
        <p:nvSpPr>
          <p:cNvPr id="4" name="投影片編號版面配置區 3"/>
          <p:cNvSpPr>
            <a:spLocks noGrp="1"/>
          </p:cNvSpPr>
          <p:nvPr>
            <p:ph type="sldNum" sz="quarter" idx="12"/>
          </p:nvPr>
        </p:nvSpPr>
        <p:spPr/>
        <p:txBody>
          <a:bodyPr/>
          <a:lstStyle/>
          <a:p>
            <a:fld id="{130CB025-128C-4E41-A852-3342D168E73A}" type="slidenum">
              <a:rPr lang="zh-TW" altLang="en-US" smtClean="0"/>
              <a:t>42</a:t>
            </a:fld>
            <a:endParaRPr lang="zh-TW" altLang="en-US"/>
          </a:p>
        </p:txBody>
      </p:sp>
      <p:sp>
        <p:nvSpPr>
          <p:cNvPr id="6" name="矩形 5"/>
          <p:cNvSpPr/>
          <p:nvPr/>
        </p:nvSpPr>
        <p:spPr>
          <a:xfrm>
            <a:off x="-444948" y="0"/>
            <a:ext cx="9954707"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4.1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單</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張影像輸入</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 v.s. </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上下文資訊</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整合</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輸入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示意圖</a:t>
            </a:r>
            <a:endParaRPr lang="en-US" altLang="zh-TW" sz="280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p:cNvPicPr>
            <a:picLocks noChangeAspect="1"/>
          </p:cNvPicPr>
          <p:nvPr/>
        </p:nvPicPr>
        <p:blipFill>
          <a:blip r:embed="rId4"/>
          <a:stretch>
            <a:fillRect/>
          </a:stretch>
        </p:blipFill>
        <p:spPr>
          <a:xfrm>
            <a:off x="7221809" y="4695493"/>
            <a:ext cx="1467382" cy="1503259"/>
          </a:xfrm>
          <a:prstGeom prst="rect">
            <a:avLst/>
          </a:prstGeom>
        </p:spPr>
      </p:pic>
      <p:pic>
        <p:nvPicPr>
          <p:cNvPr id="9" name="圖片 8"/>
          <p:cNvPicPr>
            <a:picLocks noChangeAspect="1"/>
          </p:cNvPicPr>
          <p:nvPr/>
        </p:nvPicPr>
        <p:blipFill>
          <a:blip r:embed="rId5"/>
          <a:stretch>
            <a:fillRect/>
          </a:stretch>
        </p:blipFill>
        <p:spPr>
          <a:xfrm>
            <a:off x="576187" y="5103375"/>
            <a:ext cx="928165" cy="1012770"/>
          </a:xfrm>
          <a:prstGeom prst="rect">
            <a:avLst/>
          </a:prstGeom>
        </p:spPr>
      </p:pic>
      <p:pic>
        <p:nvPicPr>
          <p:cNvPr id="10" name="圖片 9"/>
          <p:cNvPicPr>
            <a:picLocks noChangeAspect="1"/>
          </p:cNvPicPr>
          <p:nvPr/>
        </p:nvPicPr>
        <p:blipFill>
          <a:blip r:embed="rId3"/>
          <a:stretch>
            <a:fillRect/>
          </a:stretch>
        </p:blipFill>
        <p:spPr>
          <a:xfrm>
            <a:off x="723693" y="1294639"/>
            <a:ext cx="1561317" cy="1806667"/>
          </a:xfrm>
          <a:prstGeom prst="rect">
            <a:avLst/>
          </a:prstGeom>
        </p:spPr>
      </p:pic>
      <p:pic>
        <p:nvPicPr>
          <p:cNvPr id="11" name="圖片 10"/>
          <p:cNvPicPr>
            <a:picLocks noChangeAspect="1"/>
          </p:cNvPicPr>
          <p:nvPr/>
        </p:nvPicPr>
        <p:blipFill>
          <a:blip r:embed="rId2"/>
          <a:stretch>
            <a:fillRect/>
          </a:stretch>
        </p:blipFill>
        <p:spPr>
          <a:xfrm>
            <a:off x="3095360" y="5103375"/>
            <a:ext cx="922586" cy="1012770"/>
          </a:xfrm>
          <a:prstGeom prst="rect">
            <a:avLst/>
          </a:prstGeom>
        </p:spPr>
      </p:pic>
      <p:pic>
        <p:nvPicPr>
          <p:cNvPr id="12" name="圖片 11"/>
          <p:cNvPicPr>
            <a:picLocks noChangeAspect="1"/>
          </p:cNvPicPr>
          <p:nvPr/>
        </p:nvPicPr>
        <p:blipFill>
          <a:blip r:embed="rId6"/>
          <a:stretch>
            <a:fillRect/>
          </a:stretch>
        </p:blipFill>
        <p:spPr>
          <a:xfrm>
            <a:off x="2911692" y="913221"/>
            <a:ext cx="2908825" cy="2296908"/>
          </a:xfrm>
          <a:prstGeom prst="rect">
            <a:avLst/>
          </a:prstGeom>
        </p:spPr>
      </p:pic>
      <p:pic>
        <p:nvPicPr>
          <p:cNvPr id="13" name="圖片 12"/>
          <p:cNvPicPr>
            <a:picLocks noChangeAspect="1"/>
          </p:cNvPicPr>
          <p:nvPr/>
        </p:nvPicPr>
        <p:blipFill>
          <a:blip r:embed="rId3"/>
          <a:stretch>
            <a:fillRect/>
          </a:stretch>
        </p:blipFill>
        <p:spPr>
          <a:xfrm>
            <a:off x="1847393" y="5103375"/>
            <a:ext cx="875233" cy="1012770"/>
          </a:xfrm>
          <a:prstGeom prst="rect">
            <a:avLst/>
          </a:prstGeom>
        </p:spPr>
      </p:pic>
      <p:sp>
        <p:nvSpPr>
          <p:cNvPr id="14" name="文字方塊 13"/>
          <p:cNvSpPr txBox="1"/>
          <p:nvPr/>
        </p:nvSpPr>
        <p:spPr>
          <a:xfrm>
            <a:off x="606203" y="775019"/>
            <a:ext cx="2052396"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smtClean="0">
                <a:latin typeface="標楷體" panose="03000509000000000000" pitchFamily="65" charset="-120"/>
                <a:ea typeface="標楷體" panose="03000509000000000000" pitchFamily="65" charset="-120"/>
              </a:rPr>
              <a:t>單張影像輸入</a:t>
            </a:r>
            <a:endParaRPr lang="zh-TW" altLang="en-US">
              <a:latin typeface="標楷體" panose="03000509000000000000" pitchFamily="65" charset="-120"/>
              <a:ea typeface="標楷體" panose="03000509000000000000" pitchFamily="65" charset="-120"/>
            </a:endParaRPr>
          </a:p>
        </p:txBody>
      </p:sp>
      <p:sp>
        <p:nvSpPr>
          <p:cNvPr id="15" name="向右箭號 14"/>
          <p:cNvSpPr/>
          <p:nvPr/>
        </p:nvSpPr>
        <p:spPr>
          <a:xfrm>
            <a:off x="2419004" y="2108139"/>
            <a:ext cx="41491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6036271" y="2108139"/>
            <a:ext cx="41491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6636795" y="1960659"/>
            <a:ext cx="2052396" cy="369332"/>
          </a:xfrm>
          <a:prstGeom prst="rect">
            <a:avLst/>
          </a:prstGeom>
          <a:noFill/>
        </p:spPr>
        <p:txBody>
          <a:bodyPr wrap="square" rtlCol="0">
            <a:spAutoFit/>
          </a:bodyPr>
          <a:lstStyle/>
          <a:p>
            <a:r>
              <a:rPr lang="en-US" altLang="zh-TW" smtClean="0">
                <a:latin typeface="標楷體" panose="03000509000000000000" pitchFamily="65" charset="-120"/>
                <a:ea typeface="標楷體" panose="03000509000000000000" pitchFamily="65" charset="-120"/>
              </a:rPr>
              <a:t>Detection </a:t>
            </a:r>
            <a:endParaRPr lang="zh-TW" altLang="en-US">
              <a:latin typeface="標楷體" panose="03000509000000000000" pitchFamily="65" charset="-120"/>
              <a:ea typeface="標楷體" panose="03000509000000000000" pitchFamily="65" charset="-120"/>
            </a:endParaRPr>
          </a:p>
        </p:txBody>
      </p:sp>
      <p:sp>
        <p:nvSpPr>
          <p:cNvPr id="18" name="文字方塊 17"/>
          <p:cNvSpPr txBox="1"/>
          <p:nvPr/>
        </p:nvSpPr>
        <p:spPr>
          <a:xfrm>
            <a:off x="574064" y="3827224"/>
            <a:ext cx="4521637"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smtClean="0">
                <a:latin typeface="標楷體" panose="03000509000000000000" pitchFamily="65" charset="-120"/>
                <a:ea typeface="標楷體" panose="03000509000000000000" pitchFamily="65" charset="-120"/>
              </a:rPr>
              <a:t>上下文資訊整合輸入</a:t>
            </a:r>
            <a:endParaRPr lang="zh-TW" altLang="en-US">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19" name="文字方塊 18"/>
              <p:cNvSpPr txBox="1"/>
              <p:nvPr/>
            </p:nvSpPr>
            <p:spPr>
              <a:xfrm>
                <a:off x="1534808" y="5471260"/>
                <a:ext cx="2821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a:p>
            </p:txBody>
          </p:sp>
        </mc:Choice>
        <mc:Fallback>
          <p:sp>
            <p:nvSpPr>
              <p:cNvPr id="19" name="文字方塊 18"/>
              <p:cNvSpPr txBox="1">
                <a:spLocks noRot="1" noChangeAspect="1" noMove="1" noResize="1" noEditPoints="1" noAdjustHandles="1" noChangeArrowheads="1" noChangeShapeType="1" noTextEdit="1"/>
              </p:cNvSpPr>
              <p:nvPr/>
            </p:nvSpPr>
            <p:spPr>
              <a:xfrm>
                <a:off x="1534808" y="5471260"/>
                <a:ext cx="282129" cy="276999"/>
              </a:xfrm>
              <a:prstGeom prst="rect">
                <a:avLst/>
              </a:prstGeom>
              <a:blipFill>
                <a:blip r:embed="rId7"/>
                <a:stretch>
                  <a:fillRect l="-28261" t="-2222" r="-26087" b="-2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2777710" y="5471260"/>
                <a:ext cx="240290"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a:p>
            </p:txBody>
          </p:sp>
        </mc:Choice>
        <mc:Fallback>
          <p:sp>
            <p:nvSpPr>
              <p:cNvPr id="20" name="文字方塊 19"/>
              <p:cNvSpPr txBox="1">
                <a:spLocks noRot="1" noChangeAspect="1" noMove="1" noResize="1" noEditPoints="1" noAdjustHandles="1" noChangeArrowheads="1" noChangeShapeType="1" noTextEdit="1"/>
              </p:cNvSpPr>
              <p:nvPr/>
            </p:nvSpPr>
            <p:spPr>
              <a:xfrm>
                <a:off x="2777710" y="5471260"/>
                <a:ext cx="240290" cy="276999"/>
              </a:xfrm>
              <a:prstGeom prst="rect">
                <a:avLst/>
              </a:prstGeom>
              <a:blipFill>
                <a:blip r:embed="rId8"/>
                <a:stretch>
                  <a:fillRect l="-41026" t="-2222" r="-41026" b="-24444"/>
                </a:stretch>
              </a:blipFill>
            </p:spPr>
            <p:txBody>
              <a:bodyPr/>
              <a:lstStyle/>
              <a:p>
                <a:r>
                  <a:rPr lang="zh-TW" altLang="en-US">
                    <a:noFill/>
                  </a:rPr>
                  <a:t> </a:t>
                </a:r>
              </a:p>
            </p:txBody>
          </p:sp>
        </mc:Fallback>
      </mc:AlternateContent>
      <p:sp>
        <p:nvSpPr>
          <p:cNvPr id="21" name="文字方塊 20"/>
          <p:cNvSpPr txBox="1"/>
          <p:nvPr/>
        </p:nvSpPr>
        <p:spPr>
          <a:xfrm>
            <a:off x="530612" y="6110129"/>
            <a:ext cx="1103610" cy="246221"/>
          </a:xfrm>
          <a:prstGeom prst="rect">
            <a:avLst/>
          </a:prstGeom>
          <a:noFill/>
        </p:spPr>
        <p:txBody>
          <a:bodyPr wrap="square" rtlCol="0">
            <a:spAutoFit/>
          </a:bodyPr>
          <a:lstStyle/>
          <a:p>
            <a:r>
              <a:rPr lang="en-US" altLang="zh-TW" sz="1000" smtClean="0">
                <a:latin typeface="標楷體" panose="03000509000000000000" pitchFamily="65" charset="-120"/>
                <a:ea typeface="標楷體" panose="03000509000000000000" pitchFamily="65" charset="-120"/>
              </a:rPr>
              <a:t>(512, 512, 1)</a:t>
            </a:r>
            <a:endParaRPr lang="zh-TW" altLang="en-US" sz="1000">
              <a:latin typeface="標楷體" panose="03000509000000000000" pitchFamily="65" charset="-120"/>
              <a:ea typeface="標楷體" panose="03000509000000000000" pitchFamily="65" charset="-120"/>
            </a:endParaRPr>
          </a:p>
        </p:txBody>
      </p:sp>
      <p:sp>
        <p:nvSpPr>
          <p:cNvPr id="22" name="文字方塊 21"/>
          <p:cNvSpPr txBox="1"/>
          <p:nvPr/>
        </p:nvSpPr>
        <p:spPr>
          <a:xfrm>
            <a:off x="1786731" y="6122235"/>
            <a:ext cx="1103610" cy="246221"/>
          </a:xfrm>
          <a:prstGeom prst="rect">
            <a:avLst/>
          </a:prstGeom>
          <a:noFill/>
        </p:spPr>
        <p:txBody>
          <a:bodyPr wrap="square" rtlCol="0">
            <a:spAutoFit/>
          </a:bodyPr>
          <a:lstStyle/>
          <a:p>
            <a:r>
              <a:rPr lang="en-US" altLang="zh-TW" sz="1000" smtClean="0">
                <a:latin typeface="標楷體" panose="03000509000000000000" pitchFamily="65" charset="-120"/>
                <a:ea typeface="標楷體" panose="03000509000000000000" pitchFamily="65" charset="-120"/>
              </a:rPr>
              <a:t>(512, 512, 1)</a:t>
            </a:r>
            <a:endParaRPr lang="zh-TW" altLang="en-US" sz="1000">
              <a:latin typeface="標楷體" panose="03000509000000000000" pitchFamily="65" charset="-120"/>
              <a:ea typeface="標楷體" panose="03000509000000000000" pitchFamily="65" charset="-120"/>
            </a:endParaRPr>
          </a:p>
        </p:txBody>
      </p:sp>
      <p:sp>
        <p:nvSpPr>
          <p:cNvPr id="23" name="文字方塊 22"/>
          <p:cNvSpPr txBox="1"/>
          <p:nvPr/>
        </p:nvSpPr>
        <p:spPr>
          <a:xfrm>
            <a:off x="3027644" y="6116145"/>
            <a:ext cx="1103610" cy="246221"/>
          </a:xfrm>
          <a:prstGeom prst="rect">
            <a:avLst/>
          </a:prstGeom>
          <a:noFill/>
        </p:spPr>
        <p:txBody>
          <a:bodyPr wrap="square" rtlCol="0">
            <a:spAutoFit/>
          </a:bodyPr>
          <a:lstStyle/>
          <a:p>
            <a:r>
              <a:rPr lang="en-US" altLang="zh-TW" sz="1000" smtClean="0">
                <a:latin typeface="標楷體" panose="03000509000000000000" pitchFamily="65" charset="-120"/>
                <a:ea typeface="標楷體" panose="03000509000000000000" pitchFamily="65" charset="-120"/>
              </a:rPr>
              <a:t>(512, 512, 1)</a:t>
            </a:r>
            <a:endParaRPr lang="zh-TW" altLang="en-US" sz="1000">
              <a:latin typeface="標楷體" panose="03000509000000000000" pitchFamily="65" charset="-120"/>
              <a:ea typeface="標楷體" panose="03000509000000000000" pitchFamily="65" charset="-120"/>
            </a:endParaRPr>
          </a:p>
        </p:txBody>
      </p:sp>
      <p:sp>
        <p:nvSpPr>
          <p:cNvPr id="24" name="文字方塊 23"/>
          <p:cNvSpPr txBox="1"/>
          <p:nvPr/>
        </p:nvSpPr>
        <p:spPr>
          <a:xfrm>
            <a:off x="942936" y="3101306"/>
            <a:ext cx="1103610" cy="276999"/>
          </a:xfrm>
          <a:prstGeom prst="rect">
            <a:avLst/>
          </a:prstGeom>
          <a:noFill/>
        </p:spPr>
        <p:txBody>
          <a:bodyPr wrap="square" rtlCol="0">
            <a:spAutoFit/>
          </a:bodyPr>
          <a:lstStyle/>
          <a:p>
            <a:r>
              <a:rPr lang="en-US" altLang="zh-TW" sz="1200" smtClean="0">
                <a:latin typeface="標楷體" panose="03000509000000000000" pitchFamily="65" charset="-120"/>
                <a:ea typeface="標楷體" panose="03000509000000000000" pitchFamily="65" charset="-120"/>
              </a:rPr>
              <a:t>(512, 512, 3)</a:t>
            </a:r>
            <a:endParaRPr lang="zh-TW" altLang="en-US" sz="1200">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25" name="文字方塊 24"/>
              <p:cNvSpPr txBox="1"/>
              <p:nvPr/>
            </p:nvSpPr>
            <p:spPr>
              <a:xfrm>
                <a:off x="842127" y="4435229"/>
                <a:ext cx="240290"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r>
                        <m:rPr>
                          <m:sty m:val="p"/>
                        </m:rPr>
                        <a:rPr lang="en-US" altLang="zh-TW" b="0" i="0" smtClean="0">
                          <a:latin typeface="Cambria Math" panose="02040503050406030204" pitchFamily="18" charset="0"/>
                        </a:rPr>
                        <m:t>concate</m:t>
                      </m:r>
                    </m:oMath>
                  </m:oMathPara>
                </a14:m>
                <a:endParaRPr lang="zh-TW" altLang="en-US"/>
              </a:p>
            </p:txBody>
          </p:sp>
        </mc:Choice>
        <mc:Fallback>
          <p:sp>
            <p:nvSpPr>
              <p:cNvPr id="25" name="文字方塊 24"/>
              <p:cNvSpPr txBox="1">
                <a:spLocks noRot="1" noChangeAspect="1" noMove="1" noResize="1" noEditPoints="1" noAdjustHandles="1" noChangeArrowheads="1" noChangeShapeType="1" noTextEdit="1"/>
              </p:cNvSpPr>
              <p:nvPr/>
            </p:nvSpPr>
            <p:spPr>
              <a:xfrm>
                <a:off x="842127" y="4435229"/>
                <a:ext cx="240290" cy="276999"/>
              </a:xfrm>
              <a:prstGeom prst="rect">
                <a:avLst/>
              </a:prstGeom>
              <a:blipFill>
                <a:blip r:embed="rId9"/>
                <a:stretch>
                  <a:fillRect l="-40000" t="-2222" r="-355000" b="-24444"/>
                </a:stretch>
              </a:blipFill>
            </p:spPr>
            <p:txBody>
              <a:bodyPr/>
              <a:lstStyle/>
              <a:p>
                <a:r>
                  <a:rPr lang="zh-TW" altLang="en-US">
                    <a:noFill/>
                  </a:rPr>
                  <a:t> </a:t>
                </a:r>
              </a:p>
            </p:txBody>
          </p:sp>
        </mc:Fallback>
      </mc:AlternateContent>
      <p:sp>
        <p:nvSpPr>
          <p:cNvPr id="26" name="向右箭號 25"/>
          <p:cNvSpPr/>
          <p:nvPr/>
        </p:nvSpPr>
        <p:spPr>
          <a:xfrm>
            <a:off x="4147157" y="5520828"/>
            <a:ext cx="41491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p:cNvPicPr>
            <a:picLocks noChangeAspect="1"/>
          </p:cNvPicPr>
          <p:nvPr/>
        </p:nvPicPr>
        <p:blipFill>
          <a:blip r:embed="rId5"/>
          <a:stretch>
            <a:fillRect/>
          </a:stretch>
        </p:blipFill>
        <p:spPr>
          <a:xfrm>
            <a:off x="4708685" y="5125734"/>
            <a:ext cx="928165" cy="1012770"/>
          </a:xfrm>
          <a:prstGeom prst="rect">
            <a:avLst/>
          </a:prstGeom>
        </p:spPr>
      </p:pic>
      <p:sp>
        <p:nvSpPr>
          <p:cNvPr id="30" name="向右箭號 29"/>
          <p:cNvSpPr/>
          <p:nvPr/>
        </p:nvSpPr>
        <p:spPr>
          <a:xfrm>
            <a:off x="6686190" y="5382329"/>
            <a:ext cx="41491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7396690" y="6194891"/>
            <a:ext cx="1413206" cy="276999"/>
          </a:xfrm>
          <a:prstGeom prst="rect">
            <a:avLst/>
          </a:prstGeom>
          <a:noFill/>
        </p:spPr>
        <p:txBody>
          <a:bodyPr wrap="square" rtlCol="0">
            <a:spAutoFit/>
          </a:bodyPr>
          <a:lstStyle/>
          <a:p>
            <a:r>
              <a:rPr lang="en-US" altLang="zh-TW" sz="1200" smtClean="0">
                <a:latin typeface="標楷體" panose="03000509000000000000" pitchFamily="65" charset="-120"/>
                <a:ea typeface="標楷體" panose="03000509000000000000" pitchFamily="65" charset="-120"/>
              </a:rPr>
              <a:t>(512, 512, 3)</a:t>
            </a:r>
            <a:endParaRPr lang="zh-TW" altLang="en-US" sz="1200">
              <a:latin typeface="標楷體" panose="03000509000000000000" pitchFamily="65" charset="-120"/>
              <a:ea typeface="標楷體" panose="03000509000000000000" pitchFamily="65" charset="-120"/>
            </a:endParaRPr>
          </a:p>
        </p:txBody>
      </p:sp>
      <p:pic>
        <p:nvPicPr>
          <p:cNvPr id="32" name="圖片 31"/>
          <p:cNvPicPr>
            <a:picLocks noChangeAspect="1"/>
          </p:cNvPicPr>
          <p:nvPr/>
        </p:nvPicPr>
        <p:blipFill>
          <a:blip r:embed="rId6"/>
          <a:stretch>
            <a:fillRect/>
          </a:stretch>
        </p:blipFill>
        <p:spPr>
          <a:xfrm>
            <a:off x="9093576" y="4592059"/>
            <a:ext cx="1860459" cy="1776397"/>
          </a:xfrm>
          <a:prstGeom prst="rect">
            <a:avLst/>
          </a:prstGeom>
        </p:spPr>
      </p:pic>
      <p:sp>
        <p:nvSpPr>
          <p:cNvPr id="33" name="向右箭號 32"/>
          <p:cNvSpPr/>
          <p:nvPr/>
        </p:nvSpPr>
        <p:spPr>
          <a:xfrm>
            <a:off x="8709163" y="5369900"/>
            <a:ext cx="34313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a:off x="11010666" y="5369900"/>
            <a:ext cx="343134" cy="177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11010666" y="4950704"/>
            <a:ext cx="1697334" cy="369332"/>
          </a:xfrm>
          <a:prstGeom prst="rect">
            <a:avLst/>
          </a:prstGeom>
          <a:noFill/>
        </p:spPr>
        <p:txBody>
          <a:bodyPr wrap="square" rtlCol="0">
            <a:spAutoFit/>
          </a:bodyPr>
          <a:lstStyle/>
          <a:p>
            <a:r>
              <a:rPr lang="en-US" altLang="zh-TW" smtClean="0">
                <a:latin typeface="標楷體" panose="03000509000000000000" pitchFamily="65" charset="-120"/>
                <a:ea typeface="標楷體" panose="03000509000000000000" pitchFamily="65" charset="-120"/>
              </a:rPr>
              <a:t>Detection </a:t>
            </a: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37032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43</a:t>
            </a:fld>
            <a:endParaRPr lang="zh-TW" altLang="en-US"/>
          </a:p>
        </p:txBody>
      </p:sp>
      <p:sp>
        <p:nvSpPr>
          <p:cNvPr id="9" name="矩形 8"/>
          <p:cNvSpPr/>
          <p:nvPr/>
        </p:nvSpPr>
        <p:spPr>
          <a:xfrm>
            <a:off x="-444948" y="0"/>
            <a:ext cx="9954707"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4.1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單</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張影像輸入</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 v.s. </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上下文資訊</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整合</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輸入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視覺化</a:t>
            </a:r>
            <a:endParaRPr lang="en-US" altLang="zh-TW" sz="280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圖片 11"/>
          <p:cNvPicPr>
            <a:picLocks noChangeAspect="1"/>
          </p:cNvPicPr>
          <p:nvPr/>
        </p:nvPicPr>
        <p:blipFill>
          <a:blip r:embed="rId2"/>
          <a:stretch>
            <a:fillRect/>
          </a:stretch>
        </p:blipFill>
        <p:spPr>
          <a:xfrm>
            <a:off x="7108494" y="1251065"/>
            <a:ext cx="4356383" cy="4534533"/>
          </a:xfrm>
          <a:prstGeom prst="rect">
            <a:avLst/>
          </a:prstGeom>
        </p:spPr>
      </p:pic>
      <p:pic>
        <p:nvPicPr>
          <p:cNvPr id="13" name="圖片 12"/>
          <p:cNvPicPr>
            <a:picLocks noChangeAspect="1"/>
          </p:cNvPicPr>
          <p:nvPr/>
        </p:nvPicPr>
        <p:blipFill>
          <a:blip r:embed="rId3"/>
          <a:stretch>
            <a:fillRect/>
          </a:stretch>
        </p:blipFill>
        <p:spPr>
          <a:xfrm>
            <a:off x="566595" y="1251065"/>
            <a:ext cx="4525006" cy="4534533"/>
          </a:xfrm>
          <a:prstGeom prst="rect">
            <a:avLst/>
          </a:prstGeom>
        </p:spPr>
      </p:pic>
      <p:pic>
        <p:nvPicPr>
          <p:cNvPr id="14" name="圖片 13"/>
          <p:cNvPicPr>
            <a:picLocks noChangeAspect="1"/>
          </p:cNvPicPr>
          <p:nvPr/>
        </p:nvPicPr>
        <p:blipFill>
          <a:blip r:embed="rId4"/>
          <a:stretch>
            <a:fillRect/>
          </a:stretch>
        </p:blipFill>
        <p:spPr>
          <a:xfrm>
            <a:off x="5052752" y="2566719"/>
            <a:ext cx="2024734" cy="1637045"/>
          </a:xfrm>
          <a:prstGeom prst="rect">
            <a:avLst/>
          </a:prstGeom>
        </p:spPr>
      </p:pic>
      <p:sp>
        <p:nvSpPr>
          <p:cNvPr id="15" name="向右箭號 14"/>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10904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44</a:t>
            </a:fld>
            <a:endParaRPr lang="zh-TW" altLang="en-US"/>
          </a:p>
        </p:txBody>
      </p:sp>
      <p:sp>
        <p:nvSpPr>
          <p:cNvPr id="9" name="矩形 8"/>
          <p:cNvSpPr/>
          <p:nvPr/>
        </p:nvSpPr>
        <p:spPr>
          <a:xfrm>
            <a:off x="-444948" y="0"/>
            <a:ext cx="9954707"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4.1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單</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張影像輸入</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 v.s. </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上下文資訊</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整合</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輸入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視覺化</a:t>
            </a:r>
            <a:endParaRPr lang="en-US" altLang="zh-TW" sz="280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1" name="圖片 10"/>
          <p:cNvPicPr>
            <a:picLocks noChangeAspect="1"/>
          </p:cNvPicPr>
          <p:nvPr/>
        </p:nvPicPr>
        <p:blipFill>
          <a:blip r:embed="rId2"/>
          <a:stretch>
            <a:fillRect/>
          </a:stretch>
        </p:blipFill>
        <p:spPr>
          <a:xfrm>
            <a:off x="7172854" y="1453893"/>
            <a:ext cx="4458175" cy="4515480"/>
          </a:xfrm>
          <a:prstGeom prst="rect">
            <a:avLst/>
          </a:prstGeom>
        </p:spPr>
      </p:pic>
      <p:pic>
        <p:nvPicPr>
          <p:cNvPr id="2" name="圖片 1"/>
          <p:cNvPicPr>
            <a:picLocks noChangeAspect="1"/>
          </p:cNvPicPr>
          <p:nvPr/>
        </p:nvPicPr>
        <p:blipFill>
          <a:blip r:embed="rId3"/>
          <a:stretch>
            <a:fillRect/>
          </a:stretch>
        </p:blipFill>
        <p:spPr>
          <a:xfrm>
            <a:off x="451430" y="1453893"/>
            <a:ext cx="4505954" cy="4515480"/>
          </a:xfrm>
          <a:prstGeom prst="rect">
            <a:avLst/>
          </a:prstGeom>
        </p:spPr>
      </p:pic>
      <p:pic>
        <p:nvPicPr>
          <p:cNvPr id="7" name="圖片 6"/>
          <p:cNvPicPr>
            <a:picLocks noChangeAspect="1"/>
          </p:cNvPicPr>
          <p:nvPr/>
        </p:nvPicPr>
        <p:blipFill>
          <a:blip r:embed="rId4"/>
          <a:stretch>
            <a:fillRect/>
          </a:stretch>
        </p:blipFill>
        <p:spPr>
          <a:xfrm>
            <a:off x="5052752" y="2566719"/>
            <a:ext cx="2024734" cy="1637045"/>
          </a:xfrm>
          <a:prstGeom prst="rect">
            <a:avLst/>
          </a:prstGeom>
        </p:spPr>
      </p:pic>
      <p:sp>
        <p:nvSpPr>
          <p:cNvPr id="8" name="向右箭號 7"/>
          <p:cNvSpPr/>
          <p:nvPr/>
        </p:nvSpPr>
        <p:spPr>
          <a:xfrm>
            <a:off x="5122609" y="4016729"/>
            <a:ext cx="1954877" cy="1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3219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45</a:t>
            </a:fld>
            <a:endParaRPr lang="zh-TW" altLang="en-US"/>
          </a:p>
        </p:txBody>
      </p:sp>
      <p:sp>
        <p:nvSpPr>
          <p:cNvPr id="5" name="矩形 4"/>
          <p:cNvSpPr/>
          <p:nvPr/>
        </p:nvSpPr>
        <p:spPr>
          <a:xfrm>
            <a:off x="-444948" y="0"/>
            <a:ext cx="9954707"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4.1 </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單</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張影像輸入</a:t>
            </a:r>
            <a:r>
              <a:rPr lang="en-US" altLang="zh-TW" sz="2800">
                <a:latin typeface="Times New Roman" panose="02020603050405020304" pitchFamily="18" charset="0"/>
                <a:ea typeface="標楷體" panose="03000509000000000000" pitchFamily="65" charset="-120"/>
                <a:cs typeface="Times New Roman" panose="02020603050405020304" pitchFamily="18" charset="0"/>
              </a:rPr>
              <a:t> v.s. </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上下文資訊</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整合</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輸入 </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a:latin typeface="Times New Roman" panose="02020603050405020304" pitchFamily="18" charset="0"/>
                <a:ea typeface="標楷體" panose="03000509000000000000" pitchFamily="65" charset="-120"/>
                <a:cs typeface="Times New Roman" panose="02020603050405020304" pitchFamily="18" charset="0"/>
              </a:rPr>
              <a:t>量</a:t>
            </a:r>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化</a:t>
            </a:r>
            <a:endParaRPr lang="en-US" altLang="zh-TW" sz="280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632786212"/>
              </p:ext>
            </p:extLst>
          </p:nvPr>
        </p:nvGraphicFramePr>
        <p:xfrm>
          <a:off x="83127" y="1559544"/>
          <a:ext cx="11986953" cy="3644222"/>
        </p:xfrm>
        <a:graphic>
          <a:graphicData uri="http://schemas.openxmlformats.org/drawingml/2006/table">
            <a:tbl>
              <a:tblPr>
                <a:tableStyleId>{073A0DAA-6AF3-43AB-8588-CEC1D06C72B9}</a:tableStyleId>
              </a:tblPr>
              <a:tblGrid>
                <a:gridCol w="2396162">
                  <a:extLst>
                    <a:ext uri="{9D8B030D-6E8A-4147-A177-3AD203B41FA5}">
                      <a16:colId xmlns:a16="http://schemas.microsoft.com/office/drawing/2014/main" val="4181767500"/>
                    </a:ext>
                  </a:extLst>
                </a:gridCol>
                <a:gridCol w="1583429">
                  <a:extLst>
                    <a:ext uri="{9D8B030D-6E8A-4147-A177-3AD203B41FA5}">
                      <a16:colId xmlns:a16="http://schemas.microsoft.com/office/drawing/2014/main" val="3990820494"/>
                    </a:ext>
                  </a:extLst>
                </a:gridCol>
                <a:gridCol w="1598764">
                  <a:extLst>
                    <a:ext uri="{9D8B030D-6E8A-4147-A177-3AD203B41FA5}">
                      <a16:colId xmlns:a16="http://schemas.microsoft.com/office/drawing/2014/main" val="3717845622"/>
                    </a:ext>
                  </a:extLst>
                </a:gridCol>
                <a:gridCol w="1571665">
                  <a:extLst>
                    <a:ext uri="{9D8B030D-6E8A-4147-A177-3AD203B41FA5}">
                      <a16:colId xmlns:a16="http://schemas.microsoft.com/office/drawing/2014/main" val="460305542"/>
                    </a:ext>
                  </a:extLst>
                </a:gridCol>
                <a:gridCol w="1598762">
                  <a:extLst>
                    <a:ext uri="{9D8B030D-6E8A-4147-A177-3AD203B41FA5}">
                      <a16:colId xmlns:a16="http://schemas.microsoft.com/office/drawing/2014/main" val="2419449036"/>
                    </a:ext>
                  </a:extLst>
                </a:gridCol>
                <a:gridCol w="1598764">
                  <a:extLst>
                    <a:ext uri="{9D8B030D-6E8A-4147-A177-3AD203B41FA5}">
                      <a16:colId xmlns:a16="http://schemas.microsoft.com/office/drawing/2014/main" val="1298551516"/>
                    </a:ext>
                  </a:extLst>
                </a:gridCol>
                <a:gridCol w="1639407">
                  <a:extLst>
                    <a:ext uri="{9D8B030D-6E8A-4147-A177-3AD203B41FA5}">
                      <a16:colId xmlns:a16="http://schemas.microsoft.com/office/drawing/2014/main" val="4059069559"/>
                    </a:ext>
                  </a:extLst>
                </a:gridCol>
              </a:tblGrid>
              <a:tr h="568564">
                <a:tc gridSpan="7">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altLang="zh-TW" sz="2400" b="0" u="none" strike="noStrike" smtClean="0">
                          <a:effectLst/>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0" u="none" strike="noStrike" baseline="0" smtClean="0">
                          <a:effectLst/>
                          <a:latin typeface="Times New Roman" panose="02020603050405020304" pitchFamily="18" charset="0"/>
                          <a:ea typeface="標楷體" panose="03000509000000000000" pitchFamily="65" charset="-120"/>
                          <a:cs typeface="Times New Roman" panose="02020603050405020304" pitchFamily="18" charset="0"/>
                        </a:rPr>
                        <a:t> validation Metrics </a:t>
                      </a:r>
                      <a:endParaRPr lang="zh-TW" altLang="en-US" sz="2400" b="0" i="0" u="none" strike="noStrike"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algn="l" fontAlgn="ctr"/>
                      <a:endParaRPr lang="en-US" sz="12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pPr marL="0" algn="l" defTabSz="914377" rtl="0" eaLnBrk="1" fontAlgn="ctr" latinLnBrk="0" hangingPunct="1"/>
                      <a:endParaRPr lang="en-US" sz="12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79654"/>
                  </a:ext>
                </a:extLst>
              </a:tr>
              <a:tr h="568564">
                <a:tc>
                  <a:txBody>
                    <a:bodyPr/>
                    <a:lstStyle/>
                    <a:p>
                      <a:pPr algn="l" fontAlgn="ctr"/>
                      <a:r>
                        <a:rPr lang="zh-TW" alt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評估準則</a:t>
                      </a:r>
                      <a:endParaRPr lang="zh-TW" altLang="en-US" sz="16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consecutive=1</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consecutive=2</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consecutive=3</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consecutive=4</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l" fontAlgn="ctr"/>
                      <a:r>
                        <a:rPr lang="en-US" sz="14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consecutive=5</a:t>
                      </a:r>
                      <a:endParaRPr lang="en-US" sz="1400" b="1" i="0" u="none" strike="noStrike"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l" defTabSz="914377" rtl="0" eaLnBrk="1" fontAlgn="ctr" latinLnBrk="0" hangingPunct="1"/>
                      <a:r>
                        <a:rPr lang="en-US" sz="1400" b="1" u="none" strike="noStrike" kern="1200" dirty="0">
                          <a:effectLst/>
                          <a:latin typeface="Times New Roman" panose="02020603050405020304" pitchFamily="18" charset="0"/>
                          <a:ea typeface="標楷體" panose="03000509000000000000" pitchFamily="65" charset="-120"/>
                          <a:cs typeface="Times New Roman" panose="02020603050405020304" pitchFamily="18" charset="0"/>
                        </a:rPr>
                        <a:t>consecutive=6</a:t>
                      </a:r>
                      <a:endParaRPr lang="en-US" sz="14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51615897"/>
                  </a:ext>
                </a:extLst>
              </a:tr>
              <a:tr h="706644">
                <a:tc>
                  <a:txBody>
                    <a:bodyPr/>
                    <a:lstStyle/>
                    <a:p>
                      <a:pPr marL="0" algn="l" defTabSz="914377" rtl="0" eaLnBrk="1" fontAlgn="ctr" latinLnBrk="0" hangingPunct="1"/>
                      <a:r>
                        <a:rPr lang="en-US" altLang="zh-TW" sz="1600" b="1"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(TP/TN/FP/FN)</a:t>
                      </a:r>
                      <a:endParaRPr lang="zh-TW" altLang="en-US" sz="1600" b="1" u="none" strike="noStrike" kern="1200" dirty="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fontAlgn="ctr"/>
                      <a:r>
                        <a:rPr lang="en-US"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(57.4/19.2/40.8/2.6)</a:t>
                      </a:r>
                    </a:p>
                    <a:p>
                      <a:pPr algn="r" fontAlgn="ct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(54.4/20.2/39.8/5.6)</a:t>
                      </a:r>
                      <a:endParaRPr lang="en-US" sz="1400" u="none" strike="noStrike" kern="1200" dirty="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(55.6/43.4/16.6/4.4)</a:t>
                      </a:r>
                    </a:p>
                    <a:p>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(51.8/40.4/19.6/8.2)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(53.6/51/9/6.4)</a:t>
                      </a:r>
                    </a:p>
                    <a:p>
                      <a:pPr algn="ct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(48.2/48.8/11.2/11.8)</a:t>
                      </a: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(49.2/56.2/3.8/10.8)</a:t>
                      </a:r>
                    </a:p>
                    <a:p>
                      <a:pPr algn="ct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(44.8/53.4/6.6/15.2)</a:t>
                      </a: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(44.2/58.2/1.8/15.8)</a:t>
                      </a:r>
                    </a:p>
                    <a:p>
                      <a:pPr algn="ct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(40.2/56.2/3.8/19.8)</a:t>
                      </a: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(40.6/59.2/0.8/19.4)</a:t>
                      </a:r>
                    </a:p>
                    <a:p>
                      <a:pPr algn="ct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(36.8/57.6/2.4/23.2)</a:t>
                      </a:r>
                      <a:endParaRPr lang="zh-TW" altLang="en-US"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40824643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Accuracy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0.638/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0.621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0.825/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0.768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0.808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0.878/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0.818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0.853/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0.803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0.831/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0.786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070641547"/>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Recall(Sensitivity;TPR)</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0.956/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0.906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0.863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0.893/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0.803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0.82/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0.746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0.736/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0.67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0.676/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0.613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34886862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0.584/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0.577</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0.77/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0.725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0.811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0.928/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0.871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0.913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0.938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907728692"/>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Specificity</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0.32/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0.336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0.723/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0.673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0.85/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0.813</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0.936/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0.89</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0.97/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0.936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0.986/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0.96</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2297749070"/>
                  </a:ext>
                </a:extLst>
              </a:tr>
              <a:tr h="360090">
                <a:tc>
                  <a:txBody>
                    <a:bodyPr/>
                    <a:lstStyle/>
                    <a:p>
                      <a:pPr algn="l" fontAlgn="ctr"/>
                      <a:r>
                        <a:rPr lang="en-US" sz="1600" b="1"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NPV</a:t>
                      </a:r>
                      <a:endParaRPr 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0.782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0.907/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0.831</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0.888/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0.805</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0.838/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0.778</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r" defTabSz="914377" rtl="0" eaLnBrk="1" latinLnBrk="0" hangingPunct="1"/>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0.786/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0.739</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r"/>
                      <a:r>
                        <a:rPr lang="en-US" altLang="zh-TW" sz="1400" u="none" strike="noStrike" kern="1200" smtClean="0">
                          <a:solidFill>
                            <a:schemeClr val="dk1"/>
                          </a:solidFill>
                          <a:effectLst/>
                          <a:latin typeface="Times New Roman" panose="02020603050405020304" pitchFamily="18" charset="0"/>
                          <a:ea typeface="標楷體" panose="03000509000000000000" pitchFamily="65" charset="-120"/>
                          <a:cs typeface="Times New Roman" panose="02020603050405020304" pitchFamily="18" charset="0"/>
                        </a:rPr>
                        <a:t>0.753/ </a:t>
                      </a:r>
                      <a:r>
                        <a:rPr lang="en-US" altLang="zh-TW" sz="1400" u="none" strike="noStrike" kern="1200" smtClean="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rPr>
                        <a:t>0.712</a:t>
                      </a:r>
                      <a:endParaRPr lang="zh-TW" altLang="en-US" sz="1400" u="none" strike="noStrike" kern="1200">
                        <a:solidFill>
                          <a:srgbClr val="0070C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4217638821"/>
                  </a:ext>
                </a:extLst>
              </a:tr>
            </a:tbl>
          </a:graphicData>
        </a:graphic>
      </p:graphicFrame>
      <p:sp>
        <p:nvSpPr>
          <p:cNvPr id="7" name="文字方塊 6"/>
          <p:cNvSpPr txBox="1"/>
          <p:nvPr/>
        </p:nvSpPr>
        <p:spPr>
          <a:xfrm>
            <a:off x="83126" y="913213"/>
            <a:ext cx="3200401" cy="646331"/>
          </a:xfrm>
          <a:prstGeom prst="rect">
            <a:avLst/>
          </a:prstGeom>
          <a:noFill/>
        </p:spPr>
        <p:txBody>
          <a:bodyPr wrap="square" rtlCol="0">
            <a:spAutoFit/>
          </a:bodyPr>
          <a:lstStyle/>
          <a:p>
            <a:r>
              <a:rPr lang="zh-TW" altLang="en-US" smtClean="0">
                <a:solidFill>
                  <a:srgbClr val="0070C0"/>
                </a:solidFill>
              </a:rPr>
              <a:t>藍色代表 輸入是連續的三張</a:t>
            </a:r>
            <a:endParaRPr lang="en-US" altLang="zh-TW" smtClean="0">
              <a:solidFill>
                <a:srgbClr val="0070C0"/>
              </a:solidFill>
            </a:endParaRPr>
          </a:p>
          <a:p>
            <a:r>
              <a:rPr lang="zh-TW" altLang="en-US" smtClean="0"/>
              <a:t>其他代表 輸入為單張影像</a:t>
            </a:r>
            <a:endParaRPr lang="zh-TW" altLang="en-US"/>
          </a:p>
        </p:txBody>
      </p:sp>
      <p:sp>
        <p:nvSpPr>
          <p:cNvPr id="8" name="文字方塊 7"/>
          <p:cNvSpPr txBox="1"/>
          <p:nvPr/>
        </p:nvSpPr>
        <p:spPr>
          <a:xfrm>
            <a:off x="83126" y="5433020"/>
            <a:ext cx="6151418" cy="923330"/>
          </a:xfrm>
          <a:prstGeom prst="rect">
            <a:avLst/>
          </a:prstGeom>
          <a:noFill/>
        </p:spPr>
        <p:txBody>
          <a:bodyPr wrap="square" rtlCol="0">
            <a:spAutoFit/>
          </a:bodyPr>
          <a:lstStyle/>
          <a:p>
            <a:r>
              <a:rPr lang="zh-TW" altLang="en-US" b="1" smtClean="0"/>
              <a:t>結論</a:t>
            </a:r>
            <a:r>
              <a:rPr lang="en-US" altLang="zh-TW" b="1" smtClean="0"/>
              <a:t>:</a:t>
            </a:r>
          </a:p>
          <a:p>
            <a:r>
              <a:rPr lang="zh-TW" altLang="en-US" smtClean="0"/>
              <a:t>懷疑可能是</a:t>
            </a:r>
            <a:r>
              <a:rPr lang="en-US" altLang="zh-TW" smtClean="0"/>
              <a:t>overfitting</a:t>
            </a:r>
            <a:r>
              <a:rPr lang="zh-TW" altLang="en-US" smtClean="0"/>
              <a:t>的問題，給予更多的資訊學習的方向可能不正確，導致給予上下文資訊的結果反而沒有比較好。</a:t>
            </a:r>
            <a:endParaRPr lang="zh-TW" altLang="en-US"/>
          </a:p>
        </p:txBody>
      </p:sp>
    </p:spTree>
    <p:extLst>
      <p:ext uri="{BB962C8B-B14F-4D97-AF65-F5344CB8AC3E}">
        <p14:creationId xmlns:p14="http://schemas.microsoft.com/office/powerpoint/2010/main" val="71294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01496"/>
            <a:ext cx="10515600" cy="1325563"/>
          </a:xfrm>
        </p:spPr>
        <p:txBody>
          <a:bodyPr/>
          <a:lstStyle/>
          <a:p>
            <a:r>
              <a:rPr lang="en-US" altLang="zh-TW">
                <a:latin typeface="Times New Roman" panose="02020603050405020304" pitchFamily="18" charset="0"/>
                <a:cs typeface="Times New Roman" panose="02020603050405020304" pitchFamily="18" charset="0"/>
              </a:rPr>
              <a:t>2</a:t>
            </a:r>
            <a:r>
              <a:rPr lang="en-US" altLang="zh-TW" smtClean="0">
                <a:latin typeface="Times New Roman" panose="02020603050405020304" pitchFamily="18" charset="0"/>
                <a:cs typeface="Times New Roman" panose="02020603050405020304" pitchFamily="18" charset="0"/>
              </a:rPr>
              <a:t>. Tumor Detection</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130CB025-128C-4E41-A852-3342D168E73A}" type="slidenum">
              <a:rPr lang="zh-TW" altLang="en-US" smtClean="0"/>
              <a:t>5</a:t>
            </a:fld>
            <a:endParaRPr lang="zh-TW" altLang="en-US"/>
          </a:p>
        </p:txBody>
      </p:sp>
    </p:spTree>
    <p:extLst>
      <p:ext uri="{BB962C8B-B14F-4D97-AF65-F5344CB8AC3E}">
        <p14:creationId xmlns:p14="http://schemas.microsoft.com/office/powerpoint/2010/main" val="69390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6</a:t>
            </a:fld>
            <a:endParaRPr lang="zh-TW" altLang="en-US"/>
          </a:p>
        </p:txBody>
      </p:sp>
      <p:sp>
        <p:nvSpPr>
          <p:cNvPr id="5" name="矩形 4"/>
          <p:cNvSpPr/>
          <p:nvPr/>
        </p:nvSpPr>
        <p:spPr>
          <a:xfrm>
            <a:off x="-361819" y="0"/>
            <a:ext cx="7502452" cy="646331"/>
          </a:xfrm>
          <a:prstGeom prst="rect">
            <a:avLst/>
          </a:prstGeom>
        </p:spPr>
        <p:txBody>
          <a:bodyPr wrap="square">
            <a:spAutoFit/>
          </a:bodyPr>
          <a:lstStyle/>
          <a:p>
            <a:pPr lvl="1"/>
            <a:r>
              <a:rPr lang="en-US" altLang="zh-TW" sz="3600" smtClean="0">
                <a:latin typeface="Times New Roman" panose="02020603050405020304" pitchFamily="18" charset="0"/>
                <a:cs typeface="Times New Roman" panose="02020603050405020304" pitchFamily="18" charset="0"/>
              </a:rPr>
              <a:t>2.1 </a:t>
            </a:r>
            <a:r>
              <a:rPr lang="zh-TW" altLang="en-US" sz="3600" smtClean="0">
                <a:latin typeface="標楷體" panose="03000509000000000000" pitchFamily="65" charset="-120"/>
                <a:ea typeface="標楷體" panose="03000509000000000000" pitchFamily="65" charset="-120"/>
                <a:cs typeface="Times New Roman" panose="02020603050405020304" pitchFamily="18" charset="0"/>
              </a:rPr>
              <a:t>資料來源以及符號定義</a:t>
            </a:r>
            <a:r>
              <a:rPr lang="en-US" altLang="zh-TW" sz="3600" smtClean="0">
                <a:latin typeface="Times New Roman" panose="02020603050405020304" pitchFamily="18" charset="0"/>
                <a:ea typeface="標楷體" panose="03000509000000000000" pitchFamily="65" charset="-120"/>
                <a:cs typeface="Times New Roman" panose="02020603050405020304" pitchFamily="18" charset="0"/>
              </a:rPr>
              <a:t>(1/2)</a:t>
            </a:r>
          </a:p>
        </p:txBody>
      </p:sp>
      <p:pic>
        <p:nvPicPr>
          <p:cNvPr id="6" name="圖片 5"/>
          <p:cNvPicPr>
            <a:picLocks noChangeAspect="1"/>
          </p:cNvPicPr>
          <p:nvPr/>
        </p:nvPicPr>
        <p:blipFill>
          <a:blip r:embed="rId2"/>
          <a:stretch>
            <a:fillRect/>
          </a:stretch>
        </p:blipFill>
        <p:spPr>
          <a:xfrm>
            <a:off x="9042400" y="142863"/>
            <a:ext cx="3081867" cy="3634480"/>
          </a:xfrm>
          <a:prstGeom prst="rect">
            <a:avLst/>
          </a:prstGeom>
          <a:ln>
            <a:solidFill>
              <a:schemeClr val="accent1"/>
            </a:solidFill>
          </a:ln>
        </p:spPr>
      </p:pic>
      <mc:AlternateContent xmlns:mc="http://schemas.openxmlformats.org/markup-compatibility/2006" xmlns:a14="http://schemas.microsoft.com/office/drawing/2010/main">
        <mc:Choice Requires="a14">
          <p:sp>
            <p:nvSpPr>
              <p:cNvPr id="8" name="文字方塊 7"/>
              <p:cNvSpPr txBox="1"/>
              <p:nvPr/>
            </p:nvSpPr>
            <p:spPr>
              <a:xfrm>
                <a:off x="102652" y="632161"/>
                <a:ext cx="9879547" cy="595066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TW" altLang="en-US" sz="2400" b="1" smtClean="0">
                    <a:latin typeface="Times New Roman" panose="02020603050405020304" pitchFamily="18" charset="0"/>
                    <a:ea typeface="標楷體" panose="03000509000000000000" pitchFamily="65" charset="-120"/>
                    <a:cs typeface="Times New Roman" panose="02020603050405020304" pitchFamily="18" charset="0"/>
                  </a:rPr>
                  <a:t>整體資料</a:t>
                </a:r>
                <a:r>
                  <a:rPr lang="en-US" altLang="zh-TW" sz="2400" b="1"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i="1" smtClean="0">
                  <a:latin typeface="Cambria Math" panose="02040503050406030204" pitchFamily="18" charset="0"/>
                </a:endParaRPr>
              </a:p>
              <a:p>
                <a:pPr>
                  <a:lnSpc>
                    <a:spcPct val="150000"/>
                  </a:lnSpc>
                </a:pPr>
                <a:r>
                  <a:rPr lang="zh-TW" altLang="en-US">
                    <a:latin typeface="Cambria Math" panose="02040503050406030204" pitchFamily="18" charset="0"/>
                  </a:rPr>
                  <a:t> </a:t>
                </a:r>
                <a:r>
                  <a:rPr lang="zh-TW" altLang="en-US" smtClean="0">
                    <a:latin typeface="Cambria Math" panose="02040503050406030204" pitchFamily="18" charset="0"/>
                  </a:rPr>
                  <a:t>      </a:t>
                </a:r>
                <a:r>
                  <a:rPr lang="zh-TW" altLang="en-US" smtClean="0">
                    <a:latin typeface="標楷體" panose="03000509000000000000" pitchFamily="65" charset="-120"/>
                    <a:ea typeface="標楷體" panose="03000509000000000000" pitchFamily="65" charset="-120"/>
                  </a:rPr>
                  <a:t>學長整理的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mtClean="0">
                    <a:latin typeface="標楷體" panose="03000509000000000000" pitchFamily="65" charset="-120"/>
                    <a:ea typeface="標楷體" panose="03000509000000000000" pitchFamily="65" charset="-120"/>
                  </a:rPr>
                  <a:t>中挑選編號</a:t>
                </a:r>
                <a:r>
                  <a:rPr lang="en-US" altLang="zh-TW" b="1" smtClean="0">
                    <a:latin typeface="標楷體" panose="03000509000000000000" pitchFamily="65" charset="-120"/>
                    <a:ea typeface="標楷體" panose="03000509000000000000" pitchFamily="65" charset="-120"/>
                  </a:rPr>
                  <a:t>1~46(9</a:t>
                </a:r>
                <a:r>
                  <a:rPr lang="zh-TW" altLang="en-US" b="1" smtClean="0">
                    <a:latin typeface="標楷體" panose="03000509000000000000" pitchFamily="65" charset="-120"/>
                    <a:ea typeface="標楷體" panose="03000509000000000000" pitchFamily="65" charset="-120"/>
                  </a:rPr>
                  <a:t>排除</a:t>
                </a:r>
                <a:r>
                  <a:rPr lang="en-US" altLang="zh-TW" b="1" smtClean="0">
                    <a:latin typeface="標楷體" panose="03000509000000000000" pitchFamily="65" charset="-120"/>
                    <a:ea typeface="標楷體" panose="03000509000000000000" pitchFamily="65" charset="-120"/>
                  </a:rPr>
                  <a:t>)</a:t>
                </a:r>
                <a:r>
                  <a:rPr lang="zh-TW" altLang="en-US" smtClean="0">
                    <a:latin typeface="標楷體" panose="03000509000000000000" pitchFamily="65" charset="-120"/>
                    <a:ea typeface="標楷體" panose="03000509000000000000" pitchFamily="65" charset="-120"/>
                  </a:rPr>
                  <a:t>、</a:t>
                </a:r>
                <a:r>
                  <a:rPr lang="en-US" altLang="zh-TW" b="1" smtClean="0">
                    <a:latin typeface="標楷體" panose="03000509000000000000" pitchFamily="65" charset="-120"/>
                    <a:ea typeface="標楷體" panose="03000509000000000000" pitchFamily="65" charset="-120"/>
                  </a:rPr>
                  <a:t>91~335</a:t>
                </a:r>
                <a:r>
                  <a:rPr lang="zh-TW" altLang="en-US" b="1" smtClean="0">
                    <a:latin typeface="標楷體" panose="03000509000000000000" pitchFamily="65" charset="-120"/>
                    <a:ea typeface="標楷體" panose="03000509000000000000" pitchFamily="65" charset="-120"/>
                  </a:rPr>
                  <a:t>號</a:t>
                </a:r>
                <a:r>
                  <a:rPr lang="zh-TW" altLang="en-US" smtClean="0">
                    <a:latin typeface="標楷體" panose="03000509000000000000" pitchFamily="65" charset="-120"/>
                    <a:ea typeface="標楷體" panose="03000509000000000000" pitchFamily="65" charset="-120"/>
                  </a:rPr>
                  <a:t>病例當作資料集，定義為</a:t>
                </a:r>
                <a:r>
                  <a:rPr lang="en-US" altLang="zh-TW" smtClean="0">
                    <a:latin typeface="標楷體" panose="03000509000000000000" pitchFamily="65" charset="-120"/>
                    <a:ea typeface="標楷體" panose="03000509000000000000" pitchFamily="65" charset="-120"/>
                  </a:rPr>
                  <a:t>:</a:t>
                </a:r>
                <a:endParaRPr lang="en-US" altLang="zh-TW" b="1" i="1" smtClean="0">
                  <a:latin typeface="Cambria Math" panose="02040503050406030204" pitchFamily="18" charset="0"/>
                </a:endParaRPr>
              </a:p>
              <a:p>
                <a:pPr>
                  <a:lnSpc>
                    <a:spcPct val="150000"/>
                  </a:lnSpc>
                </a:pPr>
                <a:r>
                  <a:rPr lang="zh-TW" altLang="en-US" b="1" smtClean="0"/>
                  <a:t> </a:t>
                </a:r>
                <a14:m>
                  <m:oMath xmlns:m="http://schemas.openxmlformats.org/officeDocument/2006/math">
                    <m:r>
                      <a:rPr lang="zh-TW" altLang="en-US" b="1" i="1">
                        <a:latin typeface="Cambria Math" panose="02040503050406030204" pitchFamily="18" charset="0"/>
                      </a:rPr>
                      <m:t> </m:t>
                    </m:r>
                    <m:r>
                      <a:rPr lang="zh-TW" altLang="en-US" b="1" i="1" smtClean="0">
                        <a:latin typeface="Cambria Math" panose="02040503050406030204" pitchFamily="18" charset="0"/>
                      </a:rPr>
                      <m:t> </m:t>
                    </m:r>
                    <m:r>
                      <a:rPr lang="zh-TW" altLang="en-US" b="1" i="1">
                        <a:latin typeface="Cambria Math" panose="02040503050406030204" pitchFamily="18" charset="0"/>
                      </a:rPr>
                      <m:t> </m:t>
                    </m:r>
                    <m:r>
                      <a:rPr lang="zh-TW" altLang="en-US" b="1" i="1" smtClean="0">
                        <a:latin typeface="Cambria Math" panose="02040503050406030204" pitchFamily="18" charset="0"/>
                      </a:rPr>
                      <m:t> </m:t>
                    </m:r>
                    <m:r>
                      <a:rPr lang="zh-TW" altLang="en-US" b="1" i="1">
                        <a:latin typeface="Cambria Math" panose="02040503050406030204" pitchFamily="18" charset="0"/>
                      </a:rPr>
                      <m:t> </m:t>
                    </m:r>
                    <m:r>
                      <a:rPr lang="zh-TW" altLang="en-US" b="1" i="1" smtClean="0">
                        <a:latin typeface="Cambria Math" panose="02040503050406030204" pitchFamily="18" charset="0"/>
                      </a:rPr>
                      <m:t> </m:t>
                    </m:r>
                    <m:sSup>
                      <m:sSupPr>
                        <m:ctrlPr>
                          <a:rPr lang="zh-TW" altLang="en-US" b="1" i="1" smtClean="0">
                            <a:latin typeface="Cambria Math" panose="02040503050406030204" pitchFamily="18" charset="0"/>
                          </a:rPr>
                        </m:ctrlPr>
                      </m:sSupPr>
                      <m:e>
                        <m:r>
                          <a:rPr lang="zh-TW" altLang="en-US" b="1" i="1">
                            <a:latin typeface="Cambria Math" panose="02040503050406030204" pitchFamily="18" charset="0"/>
                          </a:rPr>
                          <m:t>𝑫</m:t>
                        </m:r>
                        <m:r>
                          <a:rPr lang="en-US" altLang="zh-TW" b="1" i="1">
                            <a:latin typeface="Cambria Math" panose="02040503050406030204" pitchFamily="18" charset="0"/>
                          </a:rPr>
                          <m:t>𝑩</m:t>
                        </m:r>
                      </m:e>
                      <m:sup>
                        <m:r>
                          <a:rPr lang="en-US" altLang="zh-TW" b="1" i="1" smtClean="0">
                            <a:latin typeface="Cambria Math" panose="02040503050406030204" pitchFamily="18" charset="0"/>
                          </a:rPr>
                          <m:t>𝒐𝒗𝒆𝒓𝒂𝒍𝒍</m:t>
                        </m:r>
                      </m:sup>
                    </m:sSup>
                    <m:r>
                      <a:rPr lang="en-US" altLang="zh-TW" b="1" i="1" smtClean="0">
                        <a:latin typeface="Cambria Math" panose="02040503050406030204" pitchFamily="18" charset="0"/>
                      </a:rPr>
                      <m:t>≡</m:t>
                    </m:r>
                    <m:r>
                      <a:rPr lang="en-US" altLang="zh-TW" b="1" i="1">
                        <a:latin typeface="Cambria Math" panose="02040503050406030204" pitchFamily="18" charset="0"/>
                      </a:rPr>
                      <m:t> </m:t>
                    </m:r>
                    <m:d>
                      <m:dPr>
                        <m:begChr m:val="{"/>
                        <m:endChr m:val="}"/>
                        <m:ctrlPr>
                          <a:rPr lang="zh-TW" altLang="en-US" b="1" i="1">
                            <a:latin typeface="Cambria Math" panose="02040503050406030204" pitchFamily="18" charset="0"/>
                          </a:rPr>
                        </m:ctrlPr>
                      </m:dPr>
                      <m:e>
                        <m:d>
                          <m:dPr>
                            <m:begChr m:val=""/>
                            <m:endChr m:val="|"/>
                            <m:ctrlPr>
                              <a:rPr lang="zh-TW" altLang="en-US" b="1" i="1">
                                <a:latin typeface="Cambria Math" panose="02040503050406030204" pitchFamily="18" charset="0"/>
                              </a:rPr>
                            </m:ctrlPr>
                          </m:dPr>
                          <m:e>
                            <m:sSub>
                              <m:sSubPr>
                                <m:ctrlPr>
                                  <a:rPr lang="zh-TW" altLang="en-US" b="1" i="1">
                                    <a:latin typeface="Cambria Math" panose="02040503050406030204" pitchFamily="18" charset="0"/>
                                  </a:rPr>
                                </m:ctrlPr>
                              </m:sSubPr>
                              <m:e>
                                <m:r>
                                  <a:rPr lang="zh-TW" altLang="en-US" b="1" i="1">
                                    <a:latin typeface="Cambria Math" panose="02040503050406030204" pitchFamily="18" charset="0"/>
                                  </a:rPr>
                                  <m:t>𝑰</m:t>
                                </m:r>
                              </m:e>
                              <m:sub>
                                <m:r>
                                  <a:rPr lang="zh-TW" altLang="en-US" b="1" i="1">
                                    <a:latin typeface="Cambria Math" panose="02040503050406030204" pitchFamily="18" charset="0"/>
                                  </a:rPr>
                                  <m:t>𝒊</m:t>
                                </m:r>
                                <m:r>
                                  <a:rPr lang="en-US" altLang="zh-TW" b="1" i="1">
                                    <a:latin typeface="Cambria Math" panose="02040503050406030204" pitchFamily="18" charset="0"/>
                                  </a:rPr>
                                  <m:t>,</m:t>
                                </m:r>
                                <m:r>
                                  <a:rPr lang="en-US" altLang="zh-TW" b="1" i="1">
                                    <a:latin typeface="Cambria Math" panose="02040503050406030204" pitchFamily="18" charset="0"/>
                                  </a:rPr>
                                  <m:t>𝒋</m:t>
                                </m:r>
                                <m:r>
                                  <a:rPr lang="en-US" altLang="zh-TW" b="1" i="1">
                                    <a:latin typeface="Cambria Math" panose="02040503050406030204" pitchFamily="18" charset="0"/>
                                  </a:rPr>
                                  <m:t>,</m:t>
                                </m:r>
                                <m:r>
                                  <a:rPr lang="en-US" altLang="zh-TW" b="1" i="1" smtClean="0">
                                    <a:latin typeface="Cambria Math" panose="02040503050406030204" pitchFamily="18" charset="0"/>
                                  </a:rPr>
                                  <m:t>𝒕𝒚𝒑𝒆</m:t>
                                </m:r>
                              </m:sub>
                            </m:sSub>
                          </m:e>
                        </m:d>
                        <m:r>
                          <a:rPr lang="en-US" altLang="zh-TW" b="1" i="1">
                            <a:latin typeface="Cambria Math" panose="02040503050406030204" pitchFamily="18" charset="0"/>
                          </a:rPr>
                          <m:t>𝒊</m:t>
                        </m:r>
                        <m:r>
                          <a:rPr lang="zh-TW" altLang="en-US" b="1" i="1">
                            <a:latin typeface="Cambria Math" panose="02040503050406030204" pitchFamily="18" charset="0"/>
                          </a:rPr>
                          <m:t>=</m:t>
                        </m:r>
                        <m:r>
                          <a:rPr lang="zh-TW" altLang="en-US" b="1" i="1">
                            <a:latin typeface="Cambria Math" panose="02040503050406030204" pitchFamily="18" charset="0"/>
                          </a:rPr>
                          <m:t>𝟏</m:t>
                        </m:r>
                        <m:r>
                          <a:rPr lang="en-US" altLang="zh-TW" b="1" i="1">
                            <a:latin typeface="Cambria Math" panose="02040503050406030204" pitchFamily="18" charset="0"/>
                          </a:rPr>
                          <m:t>,….</m:t>
                        </m:r>
                        <m:r>
                          <a:rPr lang="en-US" altLang="zh-TW" b="1" i="1">
                            <a:latin typeface="Cambria Math" panose="02040503050406030204" pitchFamily="18" charset="0"/>
                          </a:rPr>
                          <m:t>𝟑𝟎𝟎</m:t>
                        </m:r>
                        <m:r>
                          <a:rPr lang="en-US" altLang="zh-TW" b="1" i="1">
                            <a:latin typeface="Cambria Math" panose="02040503050406030204" pitchFamily="18" charset="0"/>
                          </a:rPr>
                          <m:t>;</m:t>
                        </m:r>
                        <m:r>
                          <a:rPr lang="en-US" altLang="zh-TW" b="1" i="1">
                            <a:latin typeface="Cambria Math" panose="02040503050406030204" pitchFamily="18" charset="0"/>
                          </a:rPr>
                          <m:t>𝒋</m:t>
                        </m:r>
                        <m:r>
                          <a:rPr lang="en-US" altLang="zh-TW" b="1" i="1">
                            <a:latin typeface="Cambria Math" panose="02040503050406030204" pitchFamily="18" charset="0"/>
                          </a:rPr>
                          <m:t>=</m:t>
                        </m:r>
                        <m:r>
                          <a:rPr lang="en-US" altLang="zh-TW" b="1" i="1">
                            <a:latin typeface="Cambria Math" panose="02040503050406030204" pitchFamily="18" charset="0"/>
                          </a:rPr>
                          <m:t>𝟏</m:t>
                        </m:r>
                        <m:r>
                          <a:rPr lang="en-US" altLang="zh-TW" b="1" i="1">
                            <a:latin typeface="Cambria Math" panose="02040503050406030204" pitchFamily="18" charset="0"/>
                          </a:rPr>
                          <m:t>,…</m:t>
                        </m:r>
                        <m:r>
                          <a:rPr lang="en-US" altLang="zh-TW" b="1" i="1">
                            <a:latin typeface="Cambria Math" panose="02040503050406030204" pitchFamily="18" charset="0"/>
                          </a:rPr>
                          <m:t>𝒏</m:t>
                        </m:r>
                        <m:r>
                          <a:rPr lang="en-US" altLang="zh-TW" b="1" i="1">
                            <a:latin typeface="Cambria Math" panose="02040503050406030204" pitchFamily="18" charset="0"/>
                          </a:rPr>
                          <m:t>;</m:t>
                        </m:r>
                        <m:r>
                          <a:rPr lang="en-US" altLang="zh-TW" b="1" i="1">
                            <a:latin typeface="Cambria Math" panose="02040503050406030204" pitchFamily="18" charset="0"/>
                          </a:rPr>
                          <m:t>𝒕𝒚𝒑𝒆</m:t>
                        </m:r>
                        <m:r>
                          <a:rPr lang="en-US" altLang="zh-TW" b="1" i="1">
                            <a:latin typeface="Cambria Math" panose="02040503050406030204" pitchFamily="18" charset="0"/>
                          </a:rPr>
                          <m:t>=</m:t>
                        </m:r>
                        <m:r>
                          <a:rPr lang="en-US" altLang="zh-TW" b="1" i="1" smtClean="0">
                            <a:latin typeface="Cambria Math" panose="02040503050406030204" pitchFamily="18" charset="0"/>
                          </a:rPr>
                          <m:t>𝑷</m:t>
                        </m:r>
                        <m:r>
                          <a:rPr lang="en-US" altLang="zh-TW" b="1" i="1">
                            <a:latin typeface="Cambria Math" panose="02040503050406030204" pitchFamily="18" charset="0"/>
                          </a:rPr>
                          <m:t>,</m:t>
                        </m:r>
                        <m:r>
                          <a:rPr lang="en-US" altLang="zh-TW" b="1" i="1" smtClean="0">
                            <a:latin typeface="Cambria Math" panose="02040503050406030204" pitchFamily="18" charset="0"/>
                          </a:rPr>
                          <m:t>𝑵</m:t>
                        </m:r>
                      </m:e>
                    </m:d>
                  </m:oMath>
                </a14:m>
                <a:endParaRPr lang="en-US" altLang="zh-TW" b="1" smtClean="0"/>
              </a:p>
              <a:p>
                <a:pPr>
                  <a:lnSpc>
                    <a:spcPct val="150000"/>
                  </a:lnSpc>
                </a:pPr>
                <a:r>
                  <a:rPr lang="zh-TW" altLang="en-US" i="1">
                    <a:latin typeface="Cambria Math" panose="02040503050406030204" pitchFamily="18" charset="0"/>
                  </a:rPr>
                  <a:t> </a:t>
                </a:r>
                <a:r>
                  <a:rPr lang="zh-TW" altLang="en-US" i="1" smtClean="0">
                    <a:latin typeface="Cambria Math" panose="02040503050406030204" pitchFamily="18" charset="0"/>
                  </a:rPr>
                  <a:t>      </a:t>
                </a:r>
                <a:r>
                  <a:rPr lang="zh-TW" altLang="en-US">
                    <a:latin typeface="標楷體" panose="03000509000000000000" pitchFamily="65" charset="-120"/>
                    <a:ea typeface="標楷體" panose="03000509000000000000" pitchFamily="65" charset="-120"/>
                  </a:rPr>
                  <a:t>我們會執行</a:t>
                </a:r>
                <a:r>
                  <a:rPr lang="en-US" altLang="zh-TW">
                    <a:latin typeface="Times New Roman" panose="02020603050405020304" pitchFamily="18" charset="0"/>
                    <a:ea typeface="標楷體" panose="03000509000000000000" pitchFamily="65" charset="-120"/>
                    <a:cs typeface="Times New Roman" panose="02020603050405020304" pitchFamily="18" charset="0"/>
                  </a:rPr>
                  <a:t>K-fold </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Validation</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，因此不同的</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K</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會有不同的訓練以及測試資料</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      定義如下</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nSpc>
                    <a:spcPct val="150000"/>
                  </a:lnSpc>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腮腺腫瘤訓練</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lnSpc>
                    <a:spcPct val="150000"/>
                  </a:lnSpc>
                  <a:buFont typeface="Arial" panose="020B0604020202020204" pitchFamily="34" charset="0"/>
                  <a:buChar char="•"/>
                </a:pPr>
                <a14:m>
                  <m:oMath xmlns:m="http://schemas.openxmlformats.org/officeDocument/2006/math">
                    <m:sSup>
                      <m:sSupPr>
                        <m:ctrlPr>
                          <a:rPr lang="zh-TW" altLang="en-US" i="1">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i="1">
                            <a:latin typeface="Cambria Math" panose="02040503050406030204" pitchFamily="18" charset="0"/>
                          </a:rPr>
                          <m:t>𝑡𝑟𝑎𝑖𝑛</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a:latin typeface="Cambria Math" panose="02040503050406030204" pitchFamily="18" charset="0"/>
                          </a:rPr>
                          <m:t>𝑖</m:t>
                        </m:r>
                        <m:r>
                          <a:rPr lang="zh-TW" altLang="en-US" i="1">
                            <a:latin typeface="Cambria Math" panose="02040503050406030204" pitchFamily="18" charset="0"/>
                          </a:rPr>
                          <m:t>=</m:t>
                        </m:r>
                        <m:r>
                          <a:rPr lang="en-US" altLang="zh-TW" b="0" i="1" smtClean="0">
                            <a:latin typeface="Cambria Math" panose="02040503050406030204" pitchFamily="18" charset="0"/>
                          </a:rPr>
                          <m:t>1~</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𝑘</m:t>
                            </m:r>
                            <m:r>
                              <a:rPr lang="en-US" altLang="zh-TW" b="0" i="1" smtClean="0">
                                <a:latin typeface="Cambria Math" panose="02040503050406030204" pitchFamily="18" charset="0"/>
                              </a:rPr>
                              <m:t>−1</m:t>
                            </m:r>
                          </m:e>
                        </m:d>
                        <m:r>
                          <a:rPr lang="en-US" altLang="zh-TW" b="0" i="1" smtClean="0">
                            <a:latin typeface="Cambria Math" panose="02040503050406030204" pitchFamily="18" charset="0"/>
                          </a:rPr>
                          <m:t>∗60+1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∗60~300;</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a:latin typeface="Cambria Math" panose="02040503050406030204" pitchFamily="18" charset="0"/>
                          </a:rPr>
                          <m:t>𝑃</m:t>
                        </m:r>
                        <m:r>
                          <a:rPr lang="en-US" altLang="zh-TW" b="0" i="1">
                            <a:latin typeface="Cambria Math" panose="02040503050406030204" pitchFamily="18" charset="0"/>
                          </a:rPr>
                          <m:t>,</m:t>
                        </m:r>
                        <m:r>
                          <a:rPr lang="en-US" altLang="zh-TW" b="0" i="1">
                            <a:latin typeface="Cambria Math" panose="02040503050406030204" pitchFamily="18" charset="0"/>
                          </a:rPr>
                          <m:t>𝑁</m:t>
                        </m:r>
                      </m:e>
                    </m:d>
                  </m:oMath>
                </a14:m>
                <a:endParaRPr lang="en-US" altLang="zh-TW" i="1">
                  <a:latin typeface="Cambria Math" panose="02040503050406030204" pitchFamily="18" charset="0"/>
                </a:endParaRPr>
              </a:p>
              <a:p>
                <a:pPr marL="800100" lvl="1" indent="-342900">
                  <a:lnSpc>
                    <a:spcPct val="150000"/>
                  </a:lnSpc>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腮腺腫瘤測試</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lnSpc>
                    <a:spcPct val="150000"/>
                  </a:lnSpc>
                  <a:buFont typeface="Arial" panose="020B0604020202020204" pitchFamily="34" charset="0"/>
                  <a:buChar char="•"/>
                </a:pPr>
                <a14:m>
                  <m:oMath xmlns:m="http://schemas.openxmlformats.org/officeDocument/2006/math">
                    <m:sSup>
                      <m:sSupPr>
                        <m:ctrlPr>
                          <a:rPr lang="zh-TW" altLang="en-US" i="1" smtClean="0">
                            <a:latin typeface="Cambria Math" panose="02040503050406030204" pitchFamily="18" charset="0"/>
                          </a:rPr>
                        </m:ctrlPr>
                      </m:sSupPr>
                      <m:e>
                        <m:r>
                          <a:rPr lang="zh-TW" altLang="en-US" i="1">
                            <a:latin typeface="Cambria Math" panose="02040503050406030204" pitchFamily="18" charset="0"/>
                          </a:rPr>
                          <m:t>𝐷</m:t>
                        </m:r>
                        <m:r>
                          <a:rPr lang="en-US" altLang="zh-TW" i="1">
                            <a:latin typeface="Cambria Math" panose="02040503050406030204" pitchFamily="18" charset="0"/>
                          </a:rPr>
                          <m:t>𝐵</m:t>
                        </m:r>
                      </m:e>
                      <m:sup>
                        <m:r>
                          <a:rPr lang="en-US" altLang="zh-TW" b="0" i="1" smtClean="0">
                            <a:latin typeface="Cambria Math" panose="02040503050406030204" pitchFamily="18" charset="0"/>
                          </a:rPr>
                          <m:t>𝑣𝑎𝑙</m:t>
                        </m:r>
                      </m:sup>
                    </m:sSup>
                    <m:r>
                      <a:rPr lang="en-US" altLang="zh-TW" b="1" i="1" smtClean="0">
                        <a:latin typeface="Cambria Math" panose="02040503050406030204" pitchFamily="18" charset="0"/>
                      </a:rPr>
                      <m:t>≡</m:t>
                    </m:r>
                    <m:d>
                      <m:dPr>
                        <m:begChr m:val="{"/>
                        <m:endChr m:val="}"/>
                        <m:ctrlPr>
                          <a:rPr lang="zh-TW" altLang="en-US" i="1">
                            <a:latin typeface="Cambria Math" panose="02040503050406030204" pitchFamily="18" charset="0"/>
                          </a:rPr>
                        </m:ctrlPr>
                      </m:dPr>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𝑟</m:t>
                                </m:r>
                              </m:sub>
                            </m:sSub>
                          </m:e>
                        </m:d>
                        <m:r>
                          <a:rPr lang="en-US" altLang="zh-TW" i="1" smtClean="0">
                            <a:latin typeface="Cambria Math" panose="02040503050406030204" pitchFamily="18" charset="0"/>
                          </a:rPr>
                          <m:t>𝑖</m:t>
                        </m:r>
                        <m:r>
                          <a:rPr lang="zh-TW" altLang="en-US"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−1</m:t>
                            </m:r>
                          </m:e>
                        </m:d>
                        <m:r>
                          <a:rPr lang="en-US" altLang="zh-TW" b="0" i="1" smtClean="0">
                            <a:latin typeface="Cambria Math" panose="02040503050406030204" pitchFamily="18" charset="0"/>
                          </a:rPr>
                          <m:t>∗60+1</m:t>
                        </m:r>
                        <m:r>
                          <a:rPr lang="en-US" altLang="zh-TW" i="1" smtClean="0">
                            <a:latin typeface="Cambria Math" panose="02040503050406030204" pitchFamily="18" charset="0"/>
                          </a:rPr>
                          <m:t>,…</m:t>
                        </m:r>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∗60;</m:t>
                        </m:r>
                        <m:r>
                          <a:rPr lang="en-US" altLang="zh-TW" i="1">
                            <a:latin typeface="Cambria Math" panose="02040503050406030204" pitchFamily="18" charset="0"/>
                          </a:rPr>
                          <m:t>𝑗</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a:latin typeface="Cambria Math" panose="02040503050406030204" pitchFamily="18" charset="0"/>
                          </a:rPr>
                          <m:t>𝑡</m:t>
                        </m:r>
                        <m:r>
                          <a:rPr lang="en-US" altLang="zh-TW" b="0" i="1">
                            <a:latin typeface="Cambria Math" panose="02040503050406030204" pitchFamily="18" charset="0"/>
                          </a:rPr>
                          <m:t>=</m:t>
                        </m:r>
                        <m:r>
                          <a:rPr lang="en-US" altLang="zh-TW" b="0" i="1" smtClean="0">
                            <a:latin typeface="Cambria Math" panose="02040503050406030204" pitchFamily="18" charset="0"/>
                          </a:rPr>
                          <m:t>𝑃</m:t>
                        </m:r>
                        <m:r>
                          <a:rPr lang="en-US" altLang="zh-TW" b="0" i="1">
                            <a:latin typeface="Cambria Math" panose="02040503050406030204" pitchFamily="18" charset="0"/>
                          </a:rPr>
                          <m:t>,</m:t>
                        </m:r>
                        <m:r>
                          <a:rPr lang="en-US" altLang="zh-TW" b="0" i="1" smtClean="0">
                            <a:latin typeface="Cambria Math" panose="02040503050406030204" pitchFamily="18" charset="0"/>
                          </a:rPr>
                          <m:t>𝑁</m:t>
                        </m:r>
                      </m:e>
                    </m:d>
                  </m:oMath>
                </a14:m>
                <a:endParaRPr lang="en-US" altLang="zh-TW" b="1"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i="1" smtClean="0">
                  <a:latin typeface="Cambria Math" panose="02040503050406030204" pitchFamily="18" charset="0"/>
                </a:endParaRPr>
              </a:p>
              <a:p>
                <a:pPr marL="800100" lvl="1" indent="-342900">
                  <a:buFont typeface="Arial" panose="020B0604020202020204" pitchFamily="34" charset="0"/>
                  <a:buChar char="•"/>
                </a:pPr>
                <a:r>
                  <a:rPr lang="zh-TW" altLang="en-US" sz="2000" b="1">
                    <a:latin typeface="Times New Roman" panose="02020603050405020304" pitchFamily="18" charset="0"/>
                    <a:ea typeface="標楷體" panose="03000509000000000000" pitchFamily="65" charset="-120"/>
                    <a:cs typeface="Times New Roman" panose="02020603050405020304" pitchFamily="18" charset="0"/>
                  </a:rPr>
                  <a:t>資料屬性以及符號</a:t>
                </a:r>
                <a:r>
                  <a:rPr lang="zh-TW" altLang="en-US" sz="2000" b="1" smtClean="0">
                    <a:latin typeface="Times New Roman" panose="02020603050405020304" pitchFamily="18" charset="0"/>
                    <a:ea typeface="標楷體" panose="03000509000000000000" pitchFamily="65" charset="-120"/>
                    <a:cs typeface="Times New Roman" panose="02020603050405020304" pitchFamily="18" charset="0"/>
                  </a:rPr>
                  <a:t>說明</a:t>
                </a:r>
                <a:endParaRPr lang="en-US" altLang="zh-TW" sz="2000"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代表病人編號</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j </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代表第</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i</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個病人的第</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j</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張</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a:t>
                </a: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代表該張</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slices</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有沒有腫瘤</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P</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代表</a:t>
                </a:r>
                <a:r>
                  <a:rPr lang="zh-TW" altLang="en-US">
                    <a:latin typeface="Times New Roman" panose="02020603050405020304" pitchFamily="18" charset="0"/>
                    <a:ea typeface="標楷體" panose="03000509000000000000" pitchFamily="65" charset="-120"/>
                    <a:cs typeface="Times New Roman" panose="02020603050405020304" pitchFamily="18" charset="0"/>
                  </a:rPr>
                  <a:t>有腫瘤</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buFont typeface="Arial" panose="020B0604020202020204" pitchFamily="34" charset="0"/>
                  <a:buChar char="•"/>
                </a:pPr>
                <a:r>
                  <a:rPr lang="en-US" altLang="zh-TW">
                    <a:latin typeface="Times New Roman" panose="02020603050405020304" pitchFamily="18" charset="0"/>
                    <a:ea typeface="標楷體" panose="03000509000000000000" pitchFamily="65" charset="-120"/>
                    <a:cs typeface="Times New Roman" panose="02020603050405020304" pitchFamily="18" charset="0"/>
                  </a:rPr>
                  <a:t>N</a:t>
                </a:r>
                <a:r>
                  <a:rPr lang="zh-TW" altLang="en-US">
                    <a:latin typeface="Times New Roman" panose="02020603050405020304" pitchFamily="18" charset="0"/>
                    <a:ea typeface="標楷體" panose="03000509000000000000" pitchFamily="65" charset="-120"/>
                    <a:cs typeface="Times New Roman" panose="02020603050405020304" pitchFamily="18" charset="0"/>
                  </a:rPr>
                  <a:t>代表沒有腫瘤</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102652" y="632161"/>
                <a:ext cx="9879547" cy="5950668"/>
              </a:xfrm>
              <a:prstGeom prst="rect">
                <a:avLst/>
              </a:prstGeom>
              <a:blipFill>
                <a:blip r:embed="rId3"/>
                <a:stretch>
                  <a:fillRect l="-1790" t="-1639" b="-1537"/>
                </a:stretch>
              </a:blipFill>
            </p:spPr>
            <p:txBody>
              <a:bodyPr/>
              <a:lstStyle/>
              <a:p>
                <a:r>
                  <a:rPr lang="zh-TW" altLang="en-US">
                    <a:noFill/>
                  </a:rPr>
                  <a:t> </a:t>
                </a:r>
              </a:p>
            </p:txBody>
          </p:sp>
        </mc:Fallback>
      </mc:AlternateContent>
      <p:pic>
        <p:nvPicPr>
          <p:cNvPr id="10" name="圖片 9"/>
          <p:cNvPicPr>
            <a:picLocks noChangeAspect="1"/>
          </p:cNvPicPr>
          <p:nvPr/>
        </p:nvPicPr>
        <p:blipFill>
          <a:blip r:embed="rId4"/>
          <a:stretch>
            <a:fillRect/>
          </a:stretch>
        </p:blipFill>
        <p:spPr>
          <a:xfrm>
            <a:off x="8610600" y="3911752"/>
            <a:ext cx="3513667" cy="2560982"/>
          </a:xfrm>
          <a:prstGeom prst="rect">
            <a:avLst/>
          </a:prstGeom>
          <a:ln>
            <a:solidFill>
              <a:schemeClr val="accent1"/>
            </a:solidFill>
          </a:ln>
        </p:spPr>
      </p:pic>
      <p:sp>
        <p:nvSpPr>
          <p:cNvPr id="12" name="向右箭號 11"/>
          <p:cNvSpPr/>
          <p:nvPr/>
        </p:nvSpPr>
        <p:spPr>
          <a:xfrm rot="451721">
            <a:off x="6324598" y="1572966"/>
            <a:ext cx="26924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3964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7</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2.1 </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資料來源以及符號定義</a:t>
            </a:r>
            <a:r>
              <a:rPr lang="en-US" altLang="zh-TW" sz="2800" smtClean="0">
                <a:latin typeface="Times New Roman" panose="02020603050405020304" pitchFamily="18" charset="0"/>
                <a:ea typeface="標楷體" panose="03000509000000000000" pitchFamily="65" charset="-120"/>
                <a:cs typeface="Times New Roman" panose="02020603050405020304" pitchFamily="18" charset="0"/>
              </a:rPr>
              <a:t>(2/2)</a:t>
            </a:r>
          </a:p>
        </p:txBody>
      </p:sp>
      <p:graphicFrame>
        <p:nvGraphicFramePr>
          <p:cNvPr id="6" name="表格 5"/>
          <p:cNvGraphicFramePr>
            <a:graphicFrameLocks noGrp="1"/>
          </p:cNvGraphicFramePr>
          <p:nvPr>
            <p:extLst>
              <p:ext uri="{D42A27DB-BD31-4B8C-83A1-F6EECF244321}">
                <p14:modId xmlns:p14="http://schemas.microsoft.com/office/powerpoint/2010/main" val="1459202306"/>
              </p:ext>
            </p:extLst>
          </p:nvPr>
        </p:nvGraphicFramePr>
        <p:xfrm>
          <a:off x="656706" y="1809289"/>
          <a:ext cx="10972800" cy="3718560"/>
        </p:xfrm>
        <a:graphic>
          <a:graphicData uri="http://schemas.openxmlformats.org/drawingml/2006/table">
            <a:tbl>
              <a:tblPr firstRow="1" bandRow="1">
                <a:tableStyleId>{5C22544A-7EE6-4342-B048-85BDC9FD1C3A}</a:tableStyleId>
              </a:tblPr>
              <a:tblGrid>
                <a:gridCol w="3025832">
                  <a:extLst>
                    <a:ext uri="{9D8B030D-6E8A-4147-A177-3AD203B41FA5}">
                      <a16:colId xmlns:a16="http://schemas.microsoft.com/office/drawing/2014/main" val="1245812294"/>
                    </a:ext>
                  </a:extLst>
                </a:gridCol>
                <a:gridCol w="3507971">
                  <a:extLst>
                    <a:ext uri="{9D8B030D-6E8A-4147-A177-3AD203B41FA5}">
                      <a16:colId xmlns:a16="http://schemas.microsoft.com/office/drawing/2014/main" val="3495985947"/>
                    </a:ext>
                  </a:extLst>
                </a:gridCol>
                <a:gridCol w="4438997">
                  <a:extLst>
                    <a:ext uri="{9D8B030D-6E8A-4147-A177-3AD203B41FA5}">
                      <a16:colId xmlns:a16="http://schemas.microsoft.com/office/drawing/2014/main" val="2893907964"/>
                    </a:ext>
                  </a:extLst>
                </a:gridCol>
              </a:tblGrid>
              <a:tr h="370840">
                <a:tc>
                  <a:txBody>
                    <a:bodyPr/>
                    <a:lstStyle/>
                    <a:p>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800" smtClean="0">
                          <a:latin typeface="Times New Roman" panose="02020603050405020304" pitchFamily="18" charset="0"/>
                          <a:ea typeface="標楷體" panose="03000509000000000000" pitchFamily="65" charset="-120"/>
                          <a:cs typeface="Times New Roman" panose="02020603050405020304" pitchFamily="18" charset="0"/>
                        </a:rPr>
                        <a:t>訓練資料</a:t>
                      </a:r>
                      <a:endParaRPr lang="zh-TW" altLang="en-US" sz="28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驗證資料</a:t>
                      </a:r>
                    </a:p>
                  </a:txBody>
                  <a:tcPr/>
                </a:tc>
                <a:extLst>
                  <a:ext uri="{0D108BD9-81ED-4DB2-BD59-A6C34878D82A}">
                    <a16:rowId xmlns:a16="http://schemas.microsoft.com/office/drawing/2014/main" val="1046926708"/>
                  </a:ext>
                </a:extLst>
              </a:tr>
              <a:tr h="370840">
                <a:tc>
                  <a:txBody>
                    <a:bodyPr/>
                    <a:lstStyle/>
                    <a:p>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1</a:t>
                      </a:r>
                      <a:endParaRPr lang="zh-TW" altLang="en-US" sz="240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61~300;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2801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1~60;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644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r>
                        <a:rPr lang="en-US" altLang="zh-TW" sz="1800" baseline="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5887 nontumor</a:t>
                      </a:r>
                      <a:r>
                        <a:rPr lang="zh-TW" altLang="en-US" sz="1800" baseline="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299268605"/>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2</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1~60</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and Case</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121~300 ;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2769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61~120;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676 tumor slices; 6684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65073230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3</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1~120</a:t>
                      </a:r>
                      <a:r>
                        <a:rPr lang="zh-TW" altLang="en-US" sz="180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and Case 181~300;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2895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121~180;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550 tumor slices; 6364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62084237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4</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1~180 and Case 241~300;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2764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181~240;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681 tumor slices; 6456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3309685939"/>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Cross</a:t>
                      </a:r>
                      <a:r>
                        <a:rPr lang="en-US" altLang="zh-TW" sz="2400" baseline="0" smtClean="0">
                          <a:latin typeface="Times New Roman" panose="02020603050405020304" pitchFamily="18" charset="0"/>
                          <a:ea typeface="標楷體" panose="03000509000000000000" pitchFamily="65" charset="-120"/>
                          <a:cs typeface="Times New Roman" panose="02020603050405020304" pitchFamily="18" charset="0"/>
                        </a:rPr>
                        <a:t> validation 5</a:t>
                      </a:r>
                      <a:endParaRPr lang="zh-TW" altLang="en-US" sz="2400" smtClean="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 1~240; </a:t>
                      </a:r>
                    </a:p>
                    <a:p>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2551 tumor</a:t>
                      </a:r>
                      <a:r>
                        <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slices</a:t>
                      </a:r>
                      <a:endParaRPr lang="zh-TW" altLang="en-US" sz="180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latin typeface="Times New Roman" panose="02020603050405020304" pitchFamily="18" charset="0"/>
                          <a:ea typeface="標楷體" panose="03000509000000000000" pitchFamily="65" charset="-120"/>
                          <a:cs typeface="Times New Roman" panose="02020603050405020304" pitchFamily="18" charset="0"/>
                        </a:rPr>
                        <a:t>Case:</a:t>
                      </a:r>
                      <a:r>
                        <a:rPr lang="en-US" altLang="zh-TW" sz="1800" baseline="0" smtClean="0">
                          <a:latin typeface="Times New Roman" panose="02020603050405020304" pitchFamily="18" charset="0"/>
                          <a:ea typeface="標楷體" panose="03000509000000000000" pitchFamily="65" charset="-120"/>
                          <a:cs typeface="Times New Roman" panose="02020603050405020304" pitchFamily="18" charset="0"/>
                        </a:rPr>
                        <a:t> 241~300; </a:t>
                      </a:r>
                    </a:p>
                    <a:p>
                      <a:pPr marL="0" marR="0" indent="0" algn="l" defTabSz="914377" rtl="0" eaLnBrk="1" fontAlgn="auto" latinLnBrk="0" hangingPunct="1">
                        <a:lnSpc>
                          <a:spcPct val="100000"/>
                        </a:lnSpc>
                        <a:spcBef>
                          <a:spcPts val="0"/>
                        </a:spcBef>
                        <a:spcAft>
                          <a:spcPts val="0"/>
                        </a:spcAft>
                        <a:buClrTx/>
                        <a:buSzTx/>
                        <a:buFontTx/>
                        <a:buNone/>
                        <a:tabLst/>
                        <a:defRPr/>
                      </a:pPr>
                      <a:r>
                        <a:rPr lang="en-US" altLang="zh-TW"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894 tumor slices; 6506 nontumor slices</a:t>
                      </a:r>
                      <a:endParaRPr lang="zh-TW" altLang="en-US" sz="180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926767873"/>
                  </a:ext>
                </a:extLst>
              </a:tr>
            </a:tbl>
          </a:graphicData>
        </a:graphic>
      </p:graphicFrame>
      <p:sp>
        <p:nvSpPr>
          <p:cNvPr id="7" name="文字方塊 6"/>
          <p:cNvSpPr txBox="1"/>
          <p:nvPr/>
        </p:nvSpPr>
        <p:spPr>
          <a:xfrm>
            <a:off x="656706" y="1188721"/>
            <a:ext cx="3217026" cy="523220"/>
          </a:xfrm>
          <a:prstGeom prst="rect">
            <a:avLst/>
          </a:prstGeom>
          <a:noFill/>
        </p:spPr>
        <p:txBody>
          <a:bodyPr wrap="square" rtlCol="0">
            <a:spAutoFit/>
          </a:bodyPr>
          <a:lstStyle/>
          <a:p>
            <a:r>
              <a:rPr lang="zh-TW" altLang="en-US" sz="2800">
                <a:latin typeface="標楷體" panose="03000509000000000000" pitchFamily="65" charset="-120"/>
                <a:ea typeface="標楷體" panose="03000509000000000000" pitchFamily="65" charset="-120"/>
              </a:rPr>
              <a:t>資料</a:t>
            </a:r>
            <a:r>
              <a:rPr lang="zh-TW" altLang="en-US" sz="2800" smtClean="0">
                <a:latin typeface="標楷體" panose="03000509000000000000" pitchFamily="65" charset="-120"/>
                <a:ea typeface="標楷體" panose="03000509000000000000" pitchFamily="65" charset="-120"/>
              </a:rPr>
              <a:t>數量</a:t>
            </a:r>
            <a:r>
              <a:rPr lang="en-US" altLang="zh-TW" sz="2800" smtClean="0">
                <a:latin typeface="標楷體" panose="03000509000000000000" pitchFamily="65" charset="-120"/>
                <a:ea typeface="標楷體" panose="03000509000000000000" pitchFamily="65" charset="-120"/>
              </a:rPr>
              <a:t>:</a:t>
            </a:r>
            <a:endParaRPr lang="zh-TW" altLang="en-US" sz="280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4291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8</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2.2 </a:t>
            </a:r>
            <a:r>
              <a:rPr lang="zh-TW" altLang="en-US" sz="2800" smtClean="0">
                <a:latin typeface="標楷體" panose="03000509000000000000" pitchFamily="65" charset="-120"/>
                <a:ea typeface="標楷體" panose="03000509000000000000" pitchFamily="65" charset="-120"/>
                <a:cs typeface="Times New Roman" panose="02020603050405020304" pitchFamily="18" charset="0"/>
              </a:rPr>
              <a:t>資料</a:t>
            </a:r>
            <a:r>
              <a:rPr lang="zh-TW" altLang="en-US" sz="2800">
                <a:latin typeface="標楷體" panose="03000509000000000000" pitchFamily="65" charset="-120"/>
                <a:ea typeface="標楷體" panose="03000509000000000000" pitchFamily="65" charset="-120"/>
                <a:cs typeface="Times New Roman" panose="02020603050405020304" pitchFamily="18" charset="0"/>
              </a:rPr>
              <a:t>前處理</a:t>
            </a:r>
            <a:endParaRPr lang="en-US" altLang="zh-TW" sz="280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658305" y="2439465"/>
            <a:ext cx="1337353" cy="1564384"/>
          </a:xfrm>
          <a:prstGeom prst="rect">
            <a:avLst/>
          </a:prstGeom>
        </p:spPr>
      </p:pic>
      <p:pic>
        <p:nvPicPr>
          <p:cNvPr id="7" name="圖片 6"/>
          <p:cNvPicPr>
            <a:picLocks noChangeAspect="1"/>
          </p:cNvPicPr>
          <p:nvPr/>
        </p:nvPicPr>
        <p:blipFill>
          <a:blip r:embed="rId3"/>
          <a:stretch>
            <a:fillRect/>
          </a:stretch>
        </p:blipFill>
        <p:spPr>
          <a:xfrm>
            <a:off x="2230630" y="2439465"/>
            <a:ext cx="1337353" cy="1564384"/>
          </a:xfrm>
          <a:prstGeom prst="rect">
            <a:avLst/>
          </a:prstGeom>
        </p:spPr>
      </p:pic>
      <p:pic>
        <p:nvPicPr>
          <p:cNvPr id="8" name="圖片 7"/>
          <p:cNvPicPr>
            <a:picLocks noChangeAspect="1"/>
          </p:cNvPicPr>
          <p:nvPr/>
        </p:nvPicPr>
        <p:blipFill>
          <a:blip r:embed="rId4"/>
          <a:stretch>
            <a:fillRect/>
          </a:stretch>
        </p:blipFill>
        <p:spPr>
          <a:xfrm>
            <a:off x="3780771" y="2442258"/>
            <a:ext cx="1332185" cy="1570462"/>
          </a:xfrm>
          <a:prstGeom prst="rect">
            <a:avLst/>
          </a:prstGeom>
        </p:spPr>
      </p:pic>
      <p:pic>
        <p:nvPicPr>
          <p:cNvPr id="11" name="圖片 10"/>
          <p:cNvPicPr>
            <a:picLocks noChangeAspect="1"/>
          </p:cNvPicPr>
          <p:nvPr/>
        </p:nvPicPr>
        <p:blipFill>
          <a:blip r:embed="rId5"/>
          <a:stretch>
            <a:fillRect/>
          </a:stretch>
        </p:blipFill>
        <p:spPr>
          <a:xfrm>
            <a:off x="658305" y="4692592"/>
            <a:ext cx="1337353" cy="1564384"/>
          </a:xfrm>
          <a:prstGeom prst="rect">
            <a:avLst/>
          </a:prstGeom>
        </p:spPr>
      </p:pic>
      <p:sp>
        <p:nvSpPr>
          <p:cNvPr id="12" name="向右箭號 11"/>
          <p:cNvSpPr/>
          <p:nvPr/>
        </p:nvSpPr>
        <p:spPr>
          <a:xfrm>
            <a:off x="658305" y="2087121"/>
            <a:ext cx="4880579" cy="264793"/>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14" name="向下箭號 13"/>
          <p:cNvSpPr/>
          <p:nvPr/>
        </p:nvSpPr>
        <p:spPr>
          <a:xfrm>
            <a:off x="246700" y="2884986"/>
            <a:ext cx="266007" cy="291776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a:p>
        </p:txBody>
      </p:sp>
      <p:sp>
        <p:nvSpPr>
          <p:cNvPr id="15" name="文字方塊 14"/>
          <p:cNvSpPr txBox="1"/>
          <p:nvPr/>
        </p:nvSpPr>
        <p:spPr>
          <a:xfrm>
            <a:off x="-127677" y="4073126"/>
            <a:ext cx="1188720" cy="461665"/>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Min-Max</a:t>
            </a:r>
          </a:p>
          <a:p>
            <a:r>
              <a:rPr lang="en-US" altLang="zh-TW" sz="1200" dirty="0" smtClean="0">
                <a:latin typeface="Times New Roman" panose="02020603050405020304" pitchFamily="18" charset="0"/>
                <a:cs typeface="Times New Roman" panose="02020603050405020304" pitchFamily="18" charset="0"/>
              </a:rPr>
              <a:t>Normalization</a:t>
            </a:r>
            <a:endParaRPr lang="zh-TW" altLang="en-US" sz="1200" dirty="0">
              <a:latin typeface="Times New Roman" panose="02020603050405020304" pitchFamily="18" charset="0"/>
              <a:cs typeface="Times New Roman" panose="02020603050405020304" pitchFamily="18" charset="0"/>
            </a:endParaRPr>
          </a:p>
        </p:txBody>
      </p:sp>
      <p:sp>
        <p:nvSpPr>
          <p:cNvPr id="16" name="弧形向右箭號 15"/>
          <p:cNvSpPr/>
          <p:nvPr/>
        </p:nvSpPr>
        <p:spPr>
          <a:xfrm>
            <a:off x="893277" y="4003849"/>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17" name="弧形向右箭號 16"/>
          <p:cNvSpPr/>
          <p:nvPr/>
        </p:nvSpPr>
        <p:spPr>
          <a:xfrm>
            <a:off x="2510656" y="4024219"/>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18" name="弧形向右箭號 17"/>
          <p:cNvSpPr/>
          <p:nvPr/>
        </p:nvSpPr>
        <p:spPr>
          <a:xfrm>
            <a:off x="4060797" y="4006642"/>
            <a:ext cx="388650" cy="688743"/>
          </a:xfrm>
          <a:prstGeom prst="curvedRightArrow">
            <a:avLst>
              <a:gd name="adj1" fmla="val 25000"/>
              <a:gd name="adj2" fmla="val 72303"/>
              <a:gd name="adj3" fmla="val 30532"/>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1061043" y="1678274"/>
            <a:ext cx="3639300" cy="461665"/>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The CT images of the patient's head were acquired sequentially from top to bottom.</a:t>
            </a:r>
            <a:endParaRPr lang="zh-TW" altLang="en-US" sz="1200" dirty="0">
              <a:latin typeface="Times New Roman" panose="02020603050405020304" pitchFamily="18" charset="0"/>
              <a:cs typeface="Times New Roman" panose="02020603050405020304" pitchFamily="18" charset="0"/>
            </a:endParaRPr>
          </a:p>
        </p:txBody>
      </p:sp>
      <p:pic>
        <p:nvPicPr>
          <p:cNvPr id="22" name="圖片 21"/>
          <p:cNvPicPr>
            <a:picLocks noChangeAspect="1"/>
          </p:cNvPicPr>
          <p:nvPr/>
        </p:nvPicPr>
        <p:blipFill>
          <a:blip r:embed="rId6"/>
          <a:stretch>
            <a:fillRect/>
          </a:stretch>
        </p:blipFill>
        <p:spPr>
          <a:xfrm>
            <a:off x="2230630" y="4685034"/>
            <a:ext cx="1334440" cy="1571942"/>
          </a:xfrm>
          <a:prstGeom prst="rect">
            <a:avLst/>
          </a:prstGeom>
        </p:spPr>
      </p:pic>
      <p:pic>
        <p:nvPicPr>
          <p:cNvPr id="23" name="圖片 22"/>
          <p:cNvPicPr>
            <a:picLocks noChangeAspect="1"/>
          </p:cNvPicPr>
          <p:nvPr/>
        </p:nvPicPr>
        <p:blipFill>
          <a:blip r:embed="rId7"/>
          <a:stretch>
            <a:fillRect/>
          </a:stretch>
        </p:blipFill>
        <p:spPr>
          <a:xfrm>
            <a:off x="3777858" y="4682296"/>
            <a:ext cx="1332186" cy="1577473"/>
          </a:xfrm>
          <a:prstGeom prst="rect">
            <a:avLst/>
          </a:prstGeom>
        </p:spPr>
      </p:pic>
      <mc:AlternateContent xmlns:mc="http://schemas.openxmlformats.org/markup-compatibility/2006" xmlns:a14="http://schemas.microsoft.com/office/drawing/2010/main">
        <mc:Choice Requires="a14">
          <p:sp>
            <p:nvSpPr>
              <p:cNvPr id="26" name="文字方塊 25"/>
              <p:cNvSpPr txBox="1"/>
              <p:nvPr/>
            </p:nvSpPr>
            <p:spPr>
              <a:xfrm>
                <a:off x="1788699" y="4065871"/>
                <a:ext cx="2019271"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TW" altLang="en-US" i="1" smtClean="0">
                              <a:latin typeface="Cambria Math" panose="02040503050406030204" pitchFamily="18" charset="0"/>
                            </a:rPr>
                          </m:ctrlPr>
                        </m:fPr>
                        <m:num>
                          <m:sSub>
                            <m:sSubPr>
                              <m:ctrlPr>
                                <a:rPr lang="zh-TW" altLang="en-US" i="1">
                                  <a:latin typeface="Cambria Math" panose="02040503050406030204" pitchFamily="18" charset="0"/>
                                </a:rPr>
                              </m:ctrlPr>
                            </m:sSubPr>
                            <m:e>
                              <m:r>
                                <a:rPr lang="en-US" altLang="zh-TW" b="0" i="1" smtClean="0">
                                  <a:latin typeface="Cambria Math" panose="02040503050406030204" pitchFamily="18" charset="0"/>
                                </a:rPr>
                                <m:t>𝑃</m:t>
                              </m:r>
                            </m:e>
                            <m:sub>
                              <m:r>
                                <m:rPr>
                                  <m:sty m:val="p"/>
                                </m:rPr>
                                <a:rPr lang="en-US" altLang="zh-TW" b="0" i="0" smtClean="0">
                                  <a:latin typeface="Cambria Math" panose="02040503050406030204" pitchFamily="18" charset="0"/>
                                </a:rPr>
                                <m:t>i</m:t>
                              </m:r>
                            </m:sub>
                          </m:sSub>
                          <m:r>
                            <a:rPr lang="zh-TW" altLang="en-US">
                              <a:latin typeface="Cambria Math" panose="02040503050406030204" pitchFamily="18" charset="0"/>
                            </a:rPr>
                            <m:t>−</m:t>
                          </m:r>
                          <m:r>
                            <m:rPr>
                              <m:sty m:val="p"/>
                            </m:rPr>
                            <a:rPr lang="en-US" altLang="zh-TW">
                              <a:latin typeface="Cambria Math" panose="02040503050406030204" pitchFamily="18" charset="0"/>
                            </a:rPr>
                            <m:t>Min</m:t>
                          </m:r>
                          <m:r>
                            <a:rPr lang="en-US" altLang="zh-TW">
                              <a:latin typeface="Cambria Math" panose="02040503050406030204" pitchFamily="18" charset="0"/>
                            </a:rPr>
                            <m:t>(</m:t>
                          </m:r>
                          <m:r>
                            <a:rPr lang="zh-TW" altLang="en-US" i="1">
                              <a:latin typeface="Cambria Math" panose="02040503050406030204" pitchFamily="18" charset="0"/>
                            </a:rPr>
                            <m:t>𝑃</m:t>
                          </m:r>
                          <m:r>
                            <a:rPr lang="en-US" altLang="zh-TW" i="1">
                              <a:latin typeface="Cambria Math" panose="02040503050406030204" pitchFamily="18" charset="0"/>
                            </a:rPr>
                            <m:t>)</m:t>
                          </m:r>
                        </m:num>
                        <m:den>
                          <m:d>
                            <m:dPr>
                              <m:ctrlPr>
                                <a:rPr lang="zh-TW" altLang="en-US" i="1">
                                  <a:latin typeface="Cambria Math" panose="02040503050406030204" pitchFamily="18" charset="0"/>
                                </a:rPr>
                              </m:ctrlPr>
                            </m:dPr>
                            <m:e>
                              <m:r>
                                <a:rPr lang="en-US" altLang="zh-TW" b="0" i="1" smtClean="0">
                                  <a:latin typeface="Cambria Math" panose="02040503050406030204" pitchFamily="18" charset="0"/>
                                </a:rPr>
                                <m:t>𝑀𝑎𝑥</m:t>
                              </m:r>
                              <m:d>
                                <m:dPr>
                                  <m:ctrlPr>
                                    <a:rPr lang="zh-TW" altLang="en-US" i="1">
                                      <a:latin typeface="Cambria Math" panose="02040503050406030204" pitchFamily="18" charset="0"/>
                                    </a:rPr>
                                  </m:ctrlPr>
                                </m:dPr>
                                <m:e>
                                  <m:r>
                                    <a:rPr lang="zh-TW" altLang="en-US" i="1">
                                      <a:latin typeface="Cambria Math" panose="02040503050406030204" pitchFamily="18" charset="0"/>
                                    </a:rPr>
                                    <m:t>𝑝</m:t>
                                  </m:r>
                                </m:e>
                              </m:d>
                              <m:r>
                                <a:rPr lang="zh-TW" altLang="en-US" i="0">
                                  <a:latin typeface="Cambria Math" panose="02040503050406030204" pitchFamily="18" charset="0"/>
                                </a:rPr>
                                <m:t>−</m:t>
                              </m:r>
                              <m:r>
                                <m:rPr>
                                  <m:sty m:val="p"/>
                                </m:rPr>
                                <a:rPr lang="en-US" altLang="zh-TW" b="0" i="0" smtClean="0">
                                  <a:latin typeface="Cambria Math" panose="02040503050406030204" pitchFamily="18" charset="0"/>
                                </a:rPr>
                                <m:t>Min</m:t>
                              </m:r>
                              <m:r>
                                <a:rPr lang="en-US" altLang="zh-TW" b="0" i="0" smtClean="0">
                                  <a:latin typeface="Cambria Math" panose="02040503050406030204" pitchFamily="18" charset="0"/>
                                </a:rPr>
                                <m:t>(</m:t>
                              </m:r>
                              <m:r>
                                <a:rPr lang="zh-TW" altLang="en-US" i="1">
                                  <a:latin typeface="Cambria Math" panose="02040503050406030204" pitchFamily="18" charset="0"/>
                                </a:rPr>
                                <m:t>𝑃</m:t>
                              </m:r>
                              <m:r>
                                <a:rPr lang="en-US" altLang="zh-TW" b="0" i="1" smtClean="0">
                                  <a:latin typeface="Cambria Math" panose="02040503050406030204" pitchFamily="18" charset="0"/>
                                </a:rPr>
                                <m:t>)</m:t>
                              </m:r>
                            </m:e>
                          </m:d>
                        </m:den>
                      </m:f>
                    </m:oMath>
                  </m:oMathPara>
                </a14:m>
                <a:endParaRPr lang="zh-TW" altLang="en-US"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788699" y="4065871"/>
                <a:ext cx="2019271" cy="576761"/>
              </a:xfrm>
              <a:prstGeom prst="rect">
                <a:avLst/>
              </a:prstGeom>
              <a:blipFill>
                <a:blip r:embed="rId8"/>
                <a:stretch>
                  <a:fillRect/>
                </a:stretch>
              </a:blipFill>
            </p:spPr>
            <p:txBody>
              <a:bodyPr/>
              <a:lstStyle/>
              <a:p>
                <a:r>
                  <a:rPr lang="zh-TW" altLang="en-US">
                    <a:noFill/>
                  </a:rPr>
                  <a:t> </a:t>
                </a:r>
              </a:p>
            </p:txBody>
          </p:sp>
        </mc:Fallback>
      </mc:AlternateContent>
      <p:pic>
        <p:nvPicPr>
          <p:cNvPr id="27" name="圖片 26"/>
          <p:cNvPicPr>
            <a:picLocks noChangeAspect="1"/>
          </p:cNvPicPr>
          <p:nvPr/>
        </p:nvPicPr>
        <p:blipFill>
          <a:blip r:embed="rId9"/>
          <a:stretch>
            <a:fillRect/>
          </a:stretch>
        </p:blipFill>
        <p:spPr>
          <a:xfrm>
            <a:off x="5257282" y="4685251"/>
            <a:ext cx="323062" cy="1574518"/>
          </a:xfrm>
          <a:prstGeom prst="rect">
            <a:avLst/>
          </a:prstGeom>
        </p:spPr>
      </p:pic>
      <p:pic>
        <p:nvPicPr>
          <p:cNvPr id="28" name="圖片 27"/>
          <p:cNvPicPr>
            <a:picLocks noChangeAspect="1"/>
          </p:cNvPicPr>
          <p:nvPr/>
        </p:nvPicPr>
        <p:blipFill>
          <a:blip r:embed="rId10"/>
          <a:stretch>
            <a:fillRect/>
          </a:stretch>
        </p:blipFill>
        <p:spPr>
          <a:xfrm>
            <a:off x="5256981" y="2439465"/>
            <a:ext cx="483425" cy="1598051"/>
          </a:xfrm>
          <a:prstGeom prst="rect">
            <a:avLst/>
          </a:prstGeom>
        </p:spPr>
      </p:pic>
      <p:cxnSp>
        <p:nvCxnSpPr>
          <p:cNvPr id="3" name="直線接點 2"/>
          <p:cNvCxnSpPr/>
          <p:nvPr/>
        </p:nvCxnSpPr>
        <p:spPr>
          <a:xfrm>
            <a:off x="5802284" y="1285965"/>
            <a:ext cx="33251" cy="4971011"/>
          </a:xfrm>
          <a:prstGeom prst="line">
            <a:avLst/>
          </a:prstGeom>
        </p:spPr>
        <p:style>
          <a:lnRef idx="1">
            <a:schemeClr val="dk1"/>
          </a:lnRef>
          <a:fillRef idx="0">
            <a:schemeClr val="dk1"/>
          </a:fillRef>
          <a:effectRef idx="0">
            <a:schemeClr val="dk1"/>
          </a:effectRef>
          <a:fontRef idx="minor">
            <a:schemeClr val="tx1"/>
          </a:fontRef>
        </p:style>
      </p:cxnSp>
      <p:sp>
        <p:nvSpPr>
          <p:cNvPr id="29" name="文字方塊 28"/>
          <p:cNvSpPr txBox="1"/>
          <p:nvPr/>
        </p:nvSpPr>
        <p:spPr>
          <a:xfrm>
            <a:off x="670039" y="873245"/>
            <a:ext cx="4455621" cy="646331"/>
          </a:xfrm>
          <a:prstGeom prst="rect">
            <a:avLst/>
          </a:prstGeom>
          <a:solidFill>
            <a:schemeClr val="accent4"/>
          </a:solid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一般情況下會使用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min max normalization </a:t>
            </a:r>
          </a:p>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來進行前處裡</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p:cNvSpPr/>
          <p:nvPr/>
        </p:nvSpPr>
        <p:spPr>
          <a:xfrm>
            <a:off x="814647" y="5303520"/>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098212" y="5288125"/>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922388" y="5293347"/>
            <a:ext cx="307571"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512707" y="6356350"/>
            <a:ext cx="6096000" cy="369332"/>
          </a:xfrm>
          <a:prstGeom prst="rect">
            <a:avLst/>
          </a:prstGeom>
        </p:spPr>
        <p:txBody>
          <a:bodyPr>
            <a:spAutoFit/>
          </a:bodyPr>
          <a:lstStyle/>
          <a:p>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腫瘤位置的地方都會有點黯淡 會有鑑別性不夠的問題</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單箭頭接點 34"/>
          <p:cNvCxnSpPr>
            <a:stCxn id="30" idx="2"/>
          </p:cNvCxnSpPr>
          <p:nvPr/>
        </p:nvCxnSpPr>
        <p:spPr>
          <a:xfrm>
            <a:off x="968433" y="5669280"/>
            <a:ext cx="477982" cy="781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a:off x="1835596" y="5653885"/>
            <a:ext cx="1400667" cy="796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2" idx="2"/>
          </p:cNvCxnSpPr>
          <p:nvPr/>
        </p:nvCxnSpPr>
        <p:spPr>
          <a:xfrm flipH="1">
            <a:off x="2057536" y="5659107"/>
            <a:ext cx="2018638" cy="805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11"/>
          <a:stretch>
            <a:fillRect/>
          </a:stretch>
        </p:blipFill>
        <p:spPr>
          <a:xfrm>
            <a:off x="6646512" y="4186104"/>
            <a:ext cx="1450368" cy="1393652"/>
          </a:xfrm>
          <a:prstGeom prst="rect">
            <a:avLst/>
          </a:prstGeom>
        </p:spPr>
      </p:pic>
      <p:pic>
        <p:nvPicPr>
          <p:cNvPr id="47" name="圖片 46"/>
          <p:cNvPicPr>
            <a:picLocks noChangeAspect="1"/>
          </p:cNvPicPr>
          <p:nvPr/>
        </p:nvPicPr>
        <p:blipFill>
          <a:blip r:embed="rId12"/>
          <a:stretch>
            <a:fillRect/>
          </a:stretch>
        </p:blipFill>
        <p:spPr>
          <a:xfrm>
            <a:off x="10216218" y="4186104"/>
            <a:ext cx="1435320" cy="1393652"/>
          </a:xfrm>
          <a:prstGeom prst="rect">
            <a:avLst/>
          </a:prstGeom>
        </p:spPr>
      </p:pic>
      <p:pic>
        <p:nvPicPr>
          <p:cNvPr id="48" name="圖片 47"/>
          <p:cNvPicPr>
            <a:picLocks noChangeAspect="1"/>
          </p:cNvPicPr>
          <p:nvPr/>
        </p:nvPicPr>
        <p:blipFill>
          <a:blip r:embed="rId13"/>
          <a:stretch>
            <a:fillRect/>
          </a:stretch>
        </p:blipFill>
        <p:spPr>
          <a:xfrm>
            <a:off x="8438889" y="4186104"/>
            <a:ext cx="1435320" cy="1393652"/>
          </a:xfrm>
          <a:prstGeom prst="rect">
            <a:avLst/>
          </a:prstGeom>
        </p:spPr>
      </p:pic>
      <p:pic>
        <p:nvPicPr>
          <p:cNvPr id="49" name="圖片 48"/>
          <p:cNvPicPr>
            <a:picLocks noChangeAspect="1"/>
          </p:cNvPicPr>
          <p:nvPr/>
        </p:nvPicPr>
        <p:blipFill>
          <a:blip r:embed="rId14"/>
          <a:stretch>
            <a:fillRect/>
          </a:stretch>
        </p:blipFill>
        <p:spPr>
          <a:xfrm>
            <a:off x="6646512" y="2018875"/>
            <a:ext cx="1450368" cy="1453841"/>
          </a:xfrm>
          <a:prstGeom prst="rect">
            <a:avLst/>
          </a:prstGeom>
        </p:spPr>
      </p:pic>
      <p:pic>
        <p:nvPicPr>
          <p:cNvPr id="50" name="圖片 49"/>
          <p:cNvPicPr>
            <a:picLocks noChangeAspect="1"/>
          </p:cNvPicPr>
          <p:nvPr/>
        </p:nvPicPr>
        <p:blipFill>
          <a:blip r:embed="rId15"/>
          <a:stretch>
            <a:fillRect/>
          </a:stretch>
        </p:blipFill>
        <p:spPr>
          <a:xfrm>
            <a:off x="10216218" y="2021351"/>
            <a:ext cx="1435320" cy="1451365"/>
          </a:xfrm>
          <a:prstGeom prst="rect">
            <a:avLst/>
          </a:prstGeom>
        </p:spPr>
      </p:pic>
      <p:pic>
        <p:nvPicPr>
          <p:cNvPr id="51" name="圖片 50"/>
          <p:cNvPicPr>
            <a:picLocks noChangeAspect="1"/>
          </p:cNvPicPr>
          <p:nvPr/>
        </p:nvPicPr>
        <p:blipFill>
          <a:blip r:embed="rId16"/>
          <a:stretch>
            <a:fillRect/>
          </a:stretch>
        </p:blipFill>
        <p:spPr>
          <a:xfrm>
            <a:off x="8438889" y="2018876"/>
            <a:ext cx="1435320" cy="1453840"/>
          </a:xfrm>
          <a:prstGeom prst="rect">
            <a:avLst/>
          </a:prstGeom>
        </p:spPr>
      </p:pic>
      <p:sp>
        <p:nvSpPr>
          <p:cNvPr id="52" name="文字方塊 51"/>
          <p:cNvSpPr txBox="1"/>
          <p:nvPr/>
        </p:nvSpPr>
        <p:spPr>
          <a:xfrm>
            <a:off x="6691836" y="873245"/>
            <a:ext cx="5136004" cy="369332"/>
          </a:xfrm>
          <a:prstGeom prst="rect">
            <a:avLst/>
          </a:prstGeom>
          <a:solidFill>
            <a:schemeClr val="accent4"/>
          </a:solidFill>
        </p:spPr>
        <p:txBody>
          <a:bodyPr wrap="square" rtlCol="0">
            <a:spAutoFit/>
          </a:bodyPr>
          <a:lstStyle/>
          <a:p>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我們使用</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window width window level normalization</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文字方塊 52"/>
          <p:cNvSpPr txBox="1"/>
          <p:nvPr/>
        </p:nvSpPr>
        <p:spPr>
          <a:xfrm>
            <a:off x="8438889" y="1519576"/>
            <a:ext cx="1688998" cy="461665"/>
          </a:xfrm>
          <a:prstGeom prst="rect">
            <a:avLst/>
          </a:prstGeom>
          <a:noFill/>
        </p:spPr>
        <p:txBody>
          <a:bodyPr wrap="square" rtlCol="0">
            <a:spAutoFit/>
          </a:bodyPr>
          <a:lstStyle/>
          <a:p>
            <a:r>
              <a:rPr lang="en-US" altLang="zh-TW" sz="1200" smtClean="0">
                <a:latin typeface="Times New Roman" panose="02020603050405020304" pitchFamily="18" charset="0"/>
                <a:cs typeface="Times New Roman" panose="02020603050405020304" pitchFamily="18" charset="0"/>
              </a:rPr>
              <a:t>Window level = 20</a:t>
            </a:r>
          </a:p>
          <a:p>
            <a:r>
              <a:rPr lang="en-US" altLang="zh-TW" sz="1200" smtClean="0">
                <a:latin typeface="Times New Roman" panose="02020603050405020304" pitchFamily="18" charset="0"/>
                <a:cs typeface="Times New Roman" panose="02020603050405020304" pitchFamily="18" charset="0"/>
              </a:rPr>
              <a:t>Window width = 500</a:t>
            </a:r>
            <a:endParaRPr lang="zh-TW" altLang="en-US" sz="12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8438889" y="3692446"/>
            <a:ext cx="1688998" cy="461665"/>
          </a:xfrm>
          <a:prstGeom prst="rect">
            <a:avLst/>
          </a:prstGeom>
          <a:noFill/>
        </p:spPr>
        <p:txBody>
          <a:bodyPr wrap="square" rtlCol="0">
            <a:spAutoFit/>
          </a:bodyPr>
          <a:lstStyle/>
          <a:p>
            <a:r>
              <a:rPr lang="en-US" altLang="zh-TW" sz="1200" smtClean="0">
                <a:latin typeface="Times New Roman" panose="02020603050405020304" pitchFamily="18" charset="0"/>
                <a:cs typeface="Times New Roman" panose="02020603050405020304" pitchFamily="18" charset="0"/>
              </a:rPr>
              <a:t>Window level = 20</a:t>
            </a:r>
          </a:p>
          <a:p>
            <a:r>
              <a:rPr lang="en-US" altLang="zh-TW" sz="1200" smtClean="0">
                <a:latin typeface="Times New Roman" panose="02020603050405020304" pitchFamily="18" charset="0"/>
                <a:cs typeface="Times New Roman" panose="02020603050405020304" pitchFamily="18" charset="0"/>
              </a:rPr>
              <a:t>Window width = 180</a:t>
            </a:r>
            <a:endParaRPr lang="zh-TW" altLang="en-US" sz="1200" dirty="0">
              <a:latin typeface="Times New Roman" panose="02020603050405020304" pitchFamily="18" charset="0"/>
              <a:cs typeface="Times New Roman" panose="02020603050405020304" pitchFamily="18" charset="0"/>
            </a:endParaRPr>
          </a:p>
        </p:txBody>
      </p:sp>
      <p:sp>
        <p:nvSpPr>
          <p:cNvPr id="55" name="矩形 54"/>
          <p:cNvSpPr/>
          <p:nvPr/>
        </p:nvSpPr>
        <p:spPr>
          <a:xfrm>
            <a:off x="6527280" y="4109491"/>
            <a:ext cx="5245648" cy="1613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488587" y="5744747"/>
            <a:ext cx="3639300" cy="830997"/>
          </a:xfrm>
          <a:prstGeom prst="rect">
            <a:avLst/>
          </a:prstGeom>
          <a:noFill/>
        </p:spPr>
        <p:txBody>
          <a:bodyPr wrap="square" rtlCol="0">
            <a:spAutoFit/>
          </a:bodyPr>
          <a:lstStyle/>
          <a:p>
            <a:r>
              <a:rPr lang="zh-TW" altLang="en-US" sz="1200" b="1" smtClean="0">
                <a:latin typeface="Times New Roman" panose="02020603050405020304" pitchFamily="18" charset="0"/>
                <a:cs typeface="Times New Roman" panose="02020603050405020304" pitchFamily="18" charset="0"/>
              </a:rPr>
              <a:t>根據醫生的經驗法則我們選擇</a:t>
            </a:r>
            <a:r>
              <a:rPr lang="en-US" altLang="zh-TW" sz="1200" b="1" smtClean="0">
                <a:latin typeface="Times New Roman" panose="02020603050405020304" pitchFamily="18" charset="0"/>
                <a:cs typeface="Times New Roman" panose="02020603050405020304" pitchFamily="18" charset="0"/>
              </a:rPr>
              <a:t>level=20;width=180</a:t>
            </a:r>
          </a:p>
          <a:p>
            <a:r>
              <a:rPr lang="zh-TW" altLang="en-US" sz="1200" smtClean="0">
                <a:latin typeface="Times New Roman" panose="02020603050405020304" pitchFamily="18" charset="0"/>
                <a:cs typeface="Times New Roman" panose="02020603050405020304" pitchFamily="18" charset="0"/>
              </a:rPr>
              <a:t>像素值超過</a:t>
            </a:r>
            <a:r>
              <a:rPr lang="en-US" altLang="zh-TW" sz="1200" smtClean="0">
                <a:latin typeface="Times New Roman" panose="02020603050405020304" pitchFamily="18" charset="0"/>
                <a:cs typeface="Times New Roman" panose="02020603050405020304" pitchFamily="18" charset="0"/>
              </a:rPr>
              <a:t>20+(180/2)=110</a:t>
            </a:r>
            <a:r>
              <a:rPr lang="zh-TW" altLang="en-US" sz="1200" smtClean="0">
                <a:latin typeface="Times New Roman" panose="02020603050405020304" pitchFamily="18" charset="0"/>
                <a:cs typeface="Times New Roman" panose="02020603050405020304" pitchFamily="18" charset="0"/>
              </a:rPr>
              <a:t>，則設定為</a:t>
            </a:r>
            <a:r>
              <a:rPr lang="en-US" altLang="zh-TW" sz="1200" smtClean="0">
                <a:latin typeface="Times New Roman" panose="02020603050405020304" pitchFamily="18" charset="0"/>
                <a:cs typeface="Times New Roman" panose="02020603050405020304" pitchFamily="18" charset="0"/>
              </a:rPr>
              <a:t>1</a:t>
            </a:r>
          </a:p>
          <a:p>
            <a:r>
              <a:rPr lang="zh-TW" altLang="en-US" sz="1200" smtClean="0">
                <a:latin typeface="Times New Roman" panose="02020603050405020304" pitchFamily="18" charset="0"/>
                <a:cs typeface="Times New Roman" panose="02020603050405020304" pitchFamily="18" charset="0"/>
              </a:rPr>
              <a:t>像素值小於</a:t>
            </a:r>
            <a:r>
              <a:rPr lang="en-US" altLang="zh-TW" sz="1200" smtClean="0">
                <a:latin typeface="Times New Roman" panose="02020603050405020304" pitchFamily="18" charset="0"/>
                <a:cs typeface="Times New Roman" panose="02020603050405020304" pitchFamily="18" charset="0"/>
              </a:rPr>
              <a:t>20-(180/2)=-70</a:t>
            </a:r>
            <a:r>
              <a:rPr lang="zh-TW" altLang="en-US" sz="1200" smtClean="0">
                <a:latin typeface="Times New Roman" panose="02020603050405020304" pitchFamily="18" charset="0"/>
                <a:cs typeface="Times New Roman" panose="02020603050405020304" pitchFamily="18" charset="0"/>
              </a:rPr>
              <a:t>，則設定為</a:t>
            </a:r>
            <a:r>
              <a:rPr lang="en-US" altLang="zh-TW" sz="1200" smtClean="0">
                <a:latin typeface="Times New Roman" panose="02020603050405020304" pitchFamily="18" charset="0"/>
                <a:cs typeface="Times New Roman" panose="02020603050405020304" pitchFamily="18" charset="0"/>
              </a:rPr>
              <a:t>0</a:t>
            </a:r>
            <a:r>
              <a:rPr lang="zh-TW" altLang="en-US" sz="1200" smtClean="0">
                <a:latin typeface="Times New Roman" panose="02020603050405020304" pitchFamily="18" charset="0"/>
                <a:cs typeface="Times New Roman" panose="02020603050405020304" pitchFamily="18" charset="0"/>
              </a:rPr>
              <a:t>，</a:t>
            </a:r>
            <a:endParaRPr lang="en-US" altLang="zh-TW" sz="1200" smtClean="0">
              <a:latin typeface="Times New Roman" panose="02020603050405020304" pitchFamily="18" charset="0"/>
              <a:cs typeface="Times New Roman" panose="02020603050405020304" pitchFamily="18" charset="0"/>
            </a:endParaRPr>
          </a:p>
          <a:p>
            <a:r>
              <a:rPr lang="zh-TW" altLang="en-US" sz="1200" smtClean="0">
                <a:latin typeface="Times New Roman" panose="02020603050405020304" pitchFamily="18" charset="0"/>
                <a:cs typeface="Times New Roman" panose="02020603050405020304" pitchFamily="18" charset="0"/>
              </a:rPr>
              <a:t>再對整體做</a:t>
            </a:r>
            <a:r>
              <a:rPr lang="en-US" altLang="zh-TW" sz="1200" smtClean="0">
                <a:latin typeface="Times New Roman" panose="02020603050405020304" pitchFamily="18" charset="0"/>
                <a:cs typeface="Times New Roman" panose="02020603050405020304" pitchFamily="18" charset="0"/>
              </a:rPr>
              <a:t>normailzation.</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30CB025-128C-4E41-A852-3342D168E73A}" type="slidenum">
              <a:rPr lang="zh-TW" altLang="en-US" smtClean="0"/>
              <a:t>9</a:t>
            </a:fld>
            <a:endParaRPr lang="zh-TW" altLang="en-US"/>
          </a:p>
        </p:txBody>
      </p:sp>
      <p:sp>
        <p:nvSpPr>
          <p:cNvPr id="5" name="矩形 4"/>
          <p:cNvSpPr/>
          <p:nvPr/>
        </p:nvSpPr>
        <p:spPr>
          <a:xfrm>
            <a:off x="-361819" y="0"/>
            <a:ext cx="6197354" cy="523220"/>
          </a:xfrm>
          <a:prstGeom prst="rect">
            <a:avLst/>
          </a:prstGeom>
        </p:spPr>
        <p:txBody>
          <a:bodyPr wrap="square">
            <a:spAutoFit/>
          </a:bodyPr>
          <a:lstStyle/>
          <a:p>
            <a:pPr lvl="1"/>
            <a:r>
              <a:rPr lang="en-US" altLang="zh-TW" sz="2800" smtClean="0">
                <a:latin typeface="Times New Roman" panose="02020603050405020304" pitchFamily="18" charset="0"/>
                <a:cs typeface="Times New Roman" panose="02020603050405020304" pitchFamily="18" charset="0"/>
              </a:rPr>
              <a:t>2.3 YOLOv7 </a:t>
            </a:r>
            <a:r>
              <a:rPr lang="zh-TW" altLang="en-US" sz="2800" smtClean="0">
                <a:latin typeface="Times New Roman" panose="02020603050405020304" pitchFamily="18" charset="0"/>
                <a:cs typeface="Times New Roman" panose="02020603050405020304" pitchFamily="18" charset="0"/>
              </a:rPr>
              <a:t>腫瘤偵測</a:t>
            </a:r>
            <a:r>
              <a:rPr lang="en-US" altLang="zh-TW" sz="2800" smtClean="0">
                <a:latin typeface="Times New Roman" panose="02020603050405020304" pitchFamily="18" charset="0"/>
                <a:cs typeface="Times New Roman" panose="02020603050405020304" pitchFamily="18" charset="0"/>
              </a:rPr>
              <a:t>-</a:t>
            </a:r>
            <a:r>
              <a:rPr lang="zh-TW" altLang="en-US" sz="2800" smtClean="0">
                <a:latin typeface="Times New Roman" panose="02020603050405020304" pitchFamily="18" charset="0"/>
                <a:cs typeface="Times New Roman" panose="02020603050405020304" pitchFamily="18" charset="0"/>
              </a:rPr>
              <a:t>流程</a:t>
            </a:r>
            <a:endParaRPr lang="en-US" altLang="zh-TW" sz="280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p:cNvPicPr>
            <a:picLocks noChangeAspect="1"/>
          </p:cNvPicPr>
          <p:nvPr/>
        </p:nvPicPr>
        <p:blipFill>
          <a:blip r:embed="rId2"/>
          <a:stretch>
            <a:fillRect/>
          </a:stretch>
        </p:blipFill>
        <p:spPr>
          <a:xfrm>
            <a:off x="401773" y="856540"/>
            <a:ext cx="11454815" cy="5649768"/>
          </a:xfrm>
          <a:prstGeom prst="rect">
            <a:avLst/>
          </a:prstGeom>
        </p:spPr>
      </p:pic>
      <p:pic>
        <p:nvPicPr>
          <p:cNvPr id="8" name="圖片 7"/>
          <p:cNvPicPr>
            <a:picLocks noChangeAspect="1"/>
          </p:cNvPicPr>
          <p:nvPr/>
        </p:nvPicPr>
        <p:blipFill>
          <a:blip r:embed="rId3"/>
          <a:stretch>
            <a:fillRect/>
          </a:stretch>
        </p:blipFill>
        <p:spPr>
          <a:xfrm>
            <a:off x="752788" y="3459183"/>
            <a:ext cx="1317081" cy="1744584"/>
          </a:xfrm>
          <a:prstGeom prst="rect">
            <a:avLst/>
          </a:prstGeom>
        </p:spPr>
      </p:pic>
      <p:pic>
        <p:nvPicPr>
          <p:cNvPr id="9" name="圖片 8"/>
          <p:cNvPicPr>
            <a:picLocks noChangeAspect="1"/>
          </p:cNvPicPr>
          <p:nvPr/>
        </p:nvPicPr>
        <p:blipFill>
          <a:blip r:embed="rId4"/>
          <a:stretch>
            <a:fillRect/>
          </a:stretch>
        </p:blipFill>
        <p:spPr>
          <a:xfrm>
            <a:off x="2673028" y="3459183"/>
            <a:ext cx="1292143" cy="1744584"/>
          </a:xfrm>
          <a:prstGeom prst="rect">
            <a:avLst/>
          </a:prstGeom>
        </p:spPr>
      </p:pic>
      <p:pic>
        <p:nvPicPr>
          <p:cNvPr id="10" name="圖片 9"/>
          <p:cNvPicPr>
            <a:picLocks noChangeAspect="1"/>
          </p:cNvPicPr>
          <p:nvPr/>
        </p:nvPicPr>
        <p:blipFill>
          <a:blip r:embed="rId4"/>
          <a:stretch>
            <a:fillRect/>
          </a:stretch>
        </p:blipFill>
        <p:spPr>
          <a:xfrm>
            <a:off x="10356759" y="2963190"/>
            <a:ext cx="1292143" cy="1683625"/>
          </a:xfrm>
          <a:prstGeom prst="rect">
            <a:avLst/>
          </a:prstGeom>
        </p:spPr>
      </p:pic>
      <p:sp>
        <p:nvSpPr>
          <p:cNvPr id="11" name="矩形 10"/>
          <p:cNvSpPr/>
          <p:nvPr/>
        </p:nvSpPr>
        <p:spPr>
          <a:xfrm>
            <a:off x="11438313" y="3557847"/>
            <a:ext cx="133003" cy="2471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9459883" y="6356350"/>
            <a:ext cx="1645920" cy="369332"/>
          </a:xfrm>
          <a:prstGeom prst="rect">
            <a:avLst/>
          </a:prstGeom>
          <a:noFill/>
        </p:spPr>
        <p:txBody>
          <a:bodyPr wrap="square" rtlCol="0">
            <a:spAutoFit/>
          </a:bodyPr>
          <a:lstStyle/>
          <a:p>
            <a:r>
              <a:rPr lang="zh-TW" altLang="en-US" smtClean="0">
                <a:latin typeface="標楷體" panose="03000509000000000000" pitchFamily="65" charset="-120"/>
                <a:ea typeface="標楷體" panose="03000509000000000000" pitchFamily="65" charset="-120"/>
              </a:rPr>
              <a:t>此圖為示意圖</a:t>
            </a:r>
            <a:endParaRPr lang="zh-TW" altLang="en-US">
              <a:latin typeface="標楷體" panose="03000509000000000000" pitchFamily="65" charset="-120"/>
              <a:ea typeface="標楷體" panose="03000509000000000000" pitchFamily="65" charset="-120"/>
            </a:endParaRPr>
          </a:p>
        </p:txBody>
      </p:sp>
      <p:sp>
        <p:nvSpPr>
          <p:cNvPr id="13" name="文字方塊 12"/>
          <p:cNvSpPr txBox="1"/>
          <p:nvPr/>
        </p:nvSpPr>
        <p:spPr>
          <a:xfrm>
            <a:off x="752788" y="5460603"/>
            <a:ext cx="2759825" cy="369332"/>
          </a:xfrm>
          <a:prstGeom prst="rect">
            <a:avLst/>
          </a:prstGeom>
          <a:noFill/>
        </p:spPr>
        <p:txBody>
          <a:bodyPr wrap="square" rtlCol="0">
            <a:spAutoFit/>
          </a:bodyPr>
          <a:lstStyle/>
          <a:p>
            <a:r>
              <a:rPr lang="en-US" altLang="zh-TW" b="1" smtClean="0">
                <a:latin typeface="標楷體" panose="03000509000000000000" pitchFamily="65" charset="-120"/>
                <a:ea typeface="標楷體" panose="03000509000000000000" pitchFamily="65" charset="-120"/>
              </a:rPr>
              <a:t>1.</a:t>
            </a:r>
            <a:r>
              <a:rPr lang="zh-TW" altLang="en-US" b="1" smtClean="0">
                <a:latin typeface="標楷體" panose="03000509000000000000" pitchFamily="65" charset="-120"/>
                <a:ea typeface="標楷體" panose="03000509000000000000" pitchFamily="65" charset="-120"/>
              </a:rPr>
              <a:t> 資料前處理</a:t>
            </a:r>
            <a:endParaRPr lang="zh-TW" altLang="en-US" b="1">
              <a:latin typeface="標楷體" panose="03000509000000000000" pitchFamily="65" charset="-120"/>
              <a:ea typeface="標楷體" panose="03000509000000000000" pitchFamily="65" charset="-120"/>
            </a:endParaRPr>
          </a:p>
        </p:txBody>
      </p:sp>
      <p:sp>
        <p:nvSpPr>
          <p:cNvPr id="14" name="文字方塊 13"/>
          <p:cNvSpPr txBox="1"/>
          <p:nvPr/>
        </p:nvSpPr>
        <p:spPr>
          <a:xfrm>
            <a:off x="1046505" y="585188"/>
            <a:ext cx="3084920" cy="369332"/>
          </a:xfrm>
          <a:prstGeom prst="rect">
            <a:avLst/>
          </a:prstGeom>
          <a:noFill/>
        </p:spPr>
        <p:txBody>
          <a:bodyPr wrap="square" rtlCol="0">
            <a:spAutoFit/>
          </a:bodyPr>
          <a:lstStyle/>
          <a:p>
            <a:r>
              <a:rPr lang="en-US" altLang="zh-TW" b="1" smtClean="0">
                <a:latin typeface="標楷體" panose="03000509000000000000" pitchFamily="65" charset="-120"/>
                <a:ea typeface="標楷體" panose="03000509000000000000" pitchFamily="65" charset="-120"/>
              </a:rPr>
              <a:t>2.</a:t>
            </a:r>
            <a:r>
              <a:rPr lang="zh-TW" altLang="en-US" b="1" smtClean="0">
                <a:latin typeface="標楷體" panose="03000509000000000000" pitchFamily="65" charset="-120"/>
                <a:ea typeface="標楷體" panose="03000509000000000000" pitchFamily="65" charset="-120"/>
              </a:rPr>
              <a:t> 準備標籤以及偵測框座標</a:t>
            </a:r>
            <a:endParaRPr lang="zh-TW" altLang="en-US" b="1">
              <a:latin typeface="標楷體" panose="03000509000000000000" pitchFamily="65" charset="-120"/>
              <a:ea typeface="標楷體" panose="03000509000000000000" pitchFamily="65" charset="-120"/>
            </a:endParaRPr>
          </a:p>
        </p:txBody>
      </p:sp>
      <p:sp>
        <p:nvSpPr>
          <p:cNvPr id="15" name="文字方塊 14"/>
          <p:cNvSpPr txBox="1"/>
          <p:nvPr/>
        </p:nvSpPr>
        <p:spPr>
          <a:xfrm>
            <a:off x="6142140" y="5270450"/>
            <a:ext cx="3084920" cy="369332"/>
          </a:xfrm>
          <a:prstGeom prst="rect">
            <a:avLst/>
          </a:prstGeom>
          <a:noFill/>
        </p:spPr>
        <p:txBody>
          <a:bodyPr wrap="square" rtlCol="0">
            <a:spAutoFit/>
          </a:bodyPr>
          <a:lstStyle/>
          <a:p>
            <a:r>
              <a:rPr lang="en-US" altLang="zh-TW" b="1">
                <a:latin typeface="標楷體" panose="03000509000000000000" pitchFamily="65" charset="-120"/>
                <a:ea typeface="標楷體" panose="03000509000000000000" pitchFamily="65" charset="-120"/>
              </a:rPr>
              <a:t>3</a:t>
            </a:r>
            <a:r>
              <a:rPr lang="en-US" altLang="zh-TW" b="1" smtClean="0">
                <a:latin typeface="標楷體" panose="03000509000000000000" pitchFamily="65" charset="-120"/>
                <a:ea typeface="標楷體" panose="03000509000000000000" pitchFamily="65" charset="-120"/>
              </a:rPr>
              <a:t>.</a:t>
            </a:r>
            <a:r>
              <a:rPr lang="zh-TW" altLang="en-US" b="1" smtClean="0">
                <a:latin typeface="標楷體" panose="03000509000000000000" pitchFamily="65" charset="-120"/>
                <a:ea typeface="標楷體" panose="03000509000000000000" pitchFamily="65" charset="-120"/>
              </a:rPr>
              <a:t> </a:t>
            </a:r>
            <a:r>
              <a:rPr lang="en-US" altLang="zh-TW" b="1" smtClean="0">
                <a:latin typeface="標楷體" panose="03000509000000000000" pitchFamily="65" charset="-120"/>
                <a:ea typeface="標楷體" panose="03000509000000000000" pitchFamily="65" charset="-120"/>
              </a:rPr>
              <a:t>YOLOv7 </a:t>
            </a:r>
            <a:r>
              <a:rPr lang="zh-TW" altLang="en-US" b="1" smtClean="0">
                <a:latin typeface="標楷體" panose="03000509000000000000" pitchFamily="65" charset="-120"/>
                <a:ea typeface="標楷體" panose="03000509000000000000" pitchFamily="65" charset="-120"/>
              </a:rPr>
              <a:t>架構</a:t>
            </a:r>
            <a:endParaRPr lang="zh-TW" altLang="en-US" b="1">
              <a:latin typeface="標楷體" panose="03000509000000000000" pitchFamily="65" charset="-120"/>
              <a:ea typeface="標楷體" panose="03000509000000000000" pitchFamily="65" charset="-120"/>
            </a:endParaRPr>
          </a:p>
        </p:txBody>
      </p:sp>
      <p:sp>
        <p:nvSpPr>
          <p:cNvPr id="16" name="文字方塊 15"/>
          <p:cNvSpPr txBox="1"/>
          <p:nvPr/>
        </p:nvSpPr>
        <p:spPr>
          <a:xfrm>
            <a:off x="9982200" y="2006192"/>
            <a:ext cx="3084920" cy="923330"/>
          </a:xfrm>
          <a:prstGeom prst="rect">
            <a:avLst/>
          </a:prstGeom>
          <a:noFill/>
        </p:spPr>
        <p:txBody>
          <a:bodyPr wrap="square" rtlCol="0">
            <a:spAutoFit/>
          </a:bodyPr>
          <a:lstStyle/>
          <a:p>
            <a:r>
              <a:rPr lang="en-US" altLang="zh-TW" b="1">
                <a:latin typeface="標楷體" panose="03000509000000000000" pitchFamily="65" charset="-120"/>
                <a:ea typeface="標楷體" panose="03000509000000000000" pitchFamily="65" charset="-120"/>
              </a:rPr>
              <a:t>3</a:t>
            </a:r>
            <a:r>
              <a:rPr lang="en-US" altLang="zh-TW" b="1" smtClean="0">
                <a:latin typeface="標楷體" panose="03000509000000000000" pitchFamily="65" charset="-120"/>
                <a:ea typeface="標楷體" panose="03000509000000000000" pitchFamily="65" charset="-120"/>
              </a:rPr>
              <a:t>.</a:t>
            </a:r>
            <a:r>
              <a:rPr lang="zh-TW" altLang="en-US" b="1" smtClean="0">
                <a:latin typeface="標楷體" panose="03000509000000000000" pitchFamily="65" charset="-120"/>
                <a:ea typeface="標楷體" panose="03000509000000000000" pitchFamily="65" charset="-120"/>
              </a:rPr>
              <a:t> 偵測結果</a:t>
            </a:r>
            <a:endParaRPr lang="en-US" altLang="zh-TW" b="1" smtClean="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b="1" smtClean="0">
                <a:latin typeface="標楷體" panose="03000509000000000000" pitchFamily="65" charset="-120"/>
                <a:ea typeface="標楷體" panose="03000509000000000000" pitchFamily="65" charset="-120"/>
              </a:rPr>
              <a:t>視覺化</a:t>
            </a:r>
            <a:endParaRPr lang="en-US" altLang="zh-TW" b="1" smtClean="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b="1" smtClean="0">
                <a:latin typeface="標楷體" panose="03000509000000000000" pitchFamily="65" charset="-120"/>
                <a:ea typeface="標楷體" panose="03000509000000000000" pitchFamily="65" charset="-120"/>
              </a:rPr>
              <a:t>信賴分數</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4820449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13253</TotalTime>
  <Words>2970</Words>
  <Application>Microsoft Office PowerPoint</Application>
  <PresentationFormat>寬螢幕</PresentationFormat>
  <Paragraphs>825</Paragraphs>
  <Slides>45</Slides>
  <Notes>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45</vt:i4>
      </vt:variant>
    </vt:vector>
  </HeadingPairs>
  <TitlesOfParts>
    <vt:vector size="56" baseType="lpstr">
      <vt:lpstr>-apple-system</vt:lpstr>
      <vt:lpstr>等线</vt:lpstr>
      <vt:lpstr>新細明體</vt:lpstr>
      <vt:lpstr>標楷體</vt:lpstr>
      <vt:lpstr>Arial</vt:lpstr>
      <vt:lpstr>Calibri</vt:lpstr>
      <vt:lpstr>Calibri Light</vt:lpstr>
      <vt:lpstr>Cambria Math</vt:lpstr>
      <vt:lpstr>Times New Roman</vt:lpstr>
      <vt:lpstr>Wingdings</vt:lpstr>
      <vt:lpstr>Office 佈景主題</vt:lpstr>
      <vt:lpstr>YOLOv7  based Automation for Parotid Tumor Detection</vt:lpstr>
      <vt:lpstr>PowerPoint 簡報</vt:lpstr>
      <vt:lpstr>1. Introduction</vt:lpstr>
      <vt:lpstr>1.1 Motivation&amp;Objective:</vt:lpstr>
      <vt:lpstr>2. Tumor Detection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 Metrics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 後續實驗</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YOLOv7  based Automation for Parotid Tumor Detection</dc:title>
  <dc:creator>CMUHCH_AIAMIC</dc:creator>
  <cp:lastModifiedBy>CMUHCH_AIAMIC</cp:lastModifiedBy>
  <cp:revision>55</cp:revision>
  <dcterms:created xsi:type="dcterms:W3CDTF">2024-02-27T02:49:38Z</dcterms:created>
  <dcterms:modified xsi:type="dcterms:W3CDTF">2024-03-07T07:48:01Z</dcterms:modified>
</cp:coreProperties>
</file>